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57" r:id="rId3"/>
    <p:sldId id="258" r:id="rId4"/>
    <p:sldId id="275" r:id="rId5"/>
    <p:sldId id="260" r:id="rId6"/>
    <p:sldId id="261" r:id="rId7"/>
    <p:sldId id="262" r:id="rId8"/>
    <p:sldId id="276" r:id="rId9"/>
    <p:sldId id="283" r:id="rId10"/>
    <p:sldId id="277" r:id="rId11"/>
    <p:sldId id="263" r:id="rId12"/>
    <p:sldId id="278" r:id="rId13"/>
    <p:sldId id="284" r:id="rId14"/>
    <p:sldId id="279" r:id="rId15"/>
    <p:sldId id="264" r:id="rId16"/>
    <p:sldId id="280" r:id="rId17"/>
    <p:sldId id="285" r:id="rId18"/>
    <p:sldId id="281" r:id="rId19"/>
    <p:sldId id="265" r:id="rId20"/>
    <p:sldId id="266" r:id="rId21"/>
    <p:sldId id="267" r:id="rId22"/>
    <p:sldId id="268" r:id="rId23"/>
    <p:sldId id="269" r:id="rId24"/>
    <p:sldId id="270" r:id="rId25"/>
    <p:sldId id="271" r:id="rId26"/>
    <p:sldId id="272" r:id="rId27"/>
    <p:sldId id="273" r:id="rId28"/>
    <p:sldId id="282" r:id="rId29"/>
    <p:sldId id="274"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Dqzhs0T2zesPvegJ3x6E/+9oox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77B8D-643D-4D1D-BA3C-A170C3B4A9C5}">
  <a:tblStyle styleId="{96877B8D-643D-4D1D-BA3C-A170C3B4A9C5}" styleName="Table_0">
    <a:wholeTbl>
      <a:tcTxStyle b="off" i="off">
        <a:font>
          <a:latin typeface="Tw Cen MT"/>
          <a:ea typeface="Tw Cen MT"/>
          <a:cs typeface="Tw Cen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6EE"/>
          </a:solidFill>
        </a:fill>
      </a:tcStyle>
    </a:wholeTbl>
    <a:band1H>
      <a:tcTxStyle/>
      <a:tcStyle>
        <a:tcBdr/>
        <a:fill>
          <a:solidFill>
            <a:srgbClr val="CFEEDB"/>
          </a:solidFill>
        </a:fill>
      </a:tcStyle>
    </a:band1H>
    <a:band2H>
      <a:tcTxStyle/>
      <a:tcStyle>
        <a:tcBdr/>
      </a:tcStyle>
    </a:band2H>
    <a:band1V>
      <a:tcTxStyle/>
      <a:tcStyle>
        <a:tcBdr/>
        <a:fill>
          <a:solidFill>
            <a:srgbClr val="CFEEDB"/>
          </a:solidFill>
        </a:fill>
      </a:tcStyle>
    </a:band1V>
    <a:band2V>
      <a:tcTxStyle/>
      <a:tcStyle>
        <a:tcBdr/>
      </a:tcStyle>
    </a:band2V>
    <a:lastCol>
      <a:tcTxStyle b="on" i="off">
        <a:font>
          <a:latin typeface="Tw Cen MT"/>
          <a:ea typeface="Tw Cen MT"/>
          <a:cs typeface="Tw Cen MT"/>
        </a:font>
        <a:schemeClr val="lt1"/>
      </a:tcTxStyle>
      <a:tcStyle>
        <a:tcBdr/>
        <a:fill>
          <a:solidFill>
            <a:schemeClr val="accent1"/>
          </a:solidFill>
        </a:fill>
      </a:tcStyle>
    </a:lastCol>
    <a:firstCol>
      <a:tcTxStyle b="on" i="off">
        <a:font>
          <a:latin typeface="Tw Cen MT"/>
          <a:ea typeface="Tw Cen MT"/>
          <a:cs typeface="Tw Cen MT"/>
        </a:font>
        <a:schemeClr val="lt1"/>
      </a:tcTxStyle>
      <a:tcStyle>
        <a:tcBdr/>
        <a:fill>
          <a:solidFill>
            <a:schemeClr val="accent1"/>
          </a:solidFill>
        </a:fill>
      </a:tcStyle>
    </a:firstCol>
    <a:lastRow>
      <a:tcTxStyle b="on" i="off">
        <a:font>
          <a:latin typeface="Tw Cen MT"/>
          <a:ea typeface="Tw Cen MT"/>
          <a:cs typeface="Tw Cen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w Cen MT"/>
          <a:ea typeface="Tw Cen MT"/>
          <a:cs typeface="Tw Cen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Титульний слайд" type="title">
  <p:cSld name="TITLE">
    <p:spTree>
      <p:nvGrpSpPr>
        <p:cNvPr id="1" name="Shape 56"/>
        <p:cNvGrpSpPr/>
        <p:nvPr/>
      </p:nvGrpSpPr>
      <p:grpSpPr>
        <a:xfrm>
          <a:off x="0" y="0"/>
          <a:ext cx="0" cy="0"/>
          <a:chOff x="0" y="0"/>
          <a:chExt cx="0" cy="0"/>
        </a:xfrm>
      </p:grpSpPr>
      <p:pic>
        <p:nvPicPr>
          <p:cNvPr id="57" name="Google Shape;57;p21"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8" name="Google Shape;58;p21"/>
          <p:cNvGrpSpPr/>
          <p:nvPr/>
        </p:nvGrpSpPr>
        <p:grpSpPr>
          <a:xfrm>
            <a:off x="0" y="0"/>
            <a:ext cx="2305051" cy="6858001"/>
            <a:chOff x="0" y="0"/>
            <a:chExt cx="2305051" cy="6858001"/>
          </a:xfrm>
        </p:grpSpPr>
        <p:sp>
          <p:nvSpPr>
            <p:cNvPr id="59" name="Google Shape;59;p21"/>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1"/>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1"/>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1"/>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1"/>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1"/>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65" name="Google Shape;65;p21"/>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66" name="Google Shape;66;p21"/>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1"/>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68" name="Google Shape;68;p21"/>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69" name="Google Shape;69;p21"/>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1"/>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1"/>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72" name="Google Shape;72;p21"/>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1"/>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74" name="Google Shape;74;p21"/>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1"/>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77" name="Google Shape;77;p21"/>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1"/>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1"/>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80" name="Google Shape;80;p21"/>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1"/>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82" name="Google Shape;82;p21"/>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1"/>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84" name="Google Shape;84;p21"/>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1"/>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86" name="Google Shape;86;p21"/>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90" name="Google Shape;90;p21"/>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91" name="Google Shape;91;p21"/>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93" name="Google Shape;93;p21"/>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94" name="Google Shape;94;p21"/>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96" name="Google Shape;96;p21"/>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98" name="Google Shape;98;p21"/>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101" name="Google Shape;101;p21"/>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103" name="Google Shape;103;p21"/>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106" name="Google Shape;106;p21"/>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107" name="Google Shape;107;p21"/>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110" name="Google Shape;110;p21"/>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112" name="Google Shape;112;p21"/>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2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21"/>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5" name="Google Shape;115;p21"/>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1"/>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1"/>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Панорамна фотографія з підписом">
  <p:cSld name="Панорамна фотографія з підписом">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0"/>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2" name="Google Shape;172;p30"/>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3" name="Google Shape;173;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Назва та підпис">
  <p:cSld name="Назва та підпис">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31"/>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9" name="Google Shape;179;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Цитата з підписом">
  <p:cSld name="Цитата з підписом">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2"/>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5" name="Google Shape;185;p32"/>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6" name="Google Shape;186;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
        <p:nvSpPr>
          <p:cNvPr id="189" name="Google Shape;189;p32"/>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ru-RU" sz="8000" b="0" cap="none">
                <a:solidFill>
                  <a:schemeClr val="lt1"/>
                </a:solidFill>
                <a:latin typeface="Twentieth Century"/>
                <a:ea typeface="Twentieth Century"/>
                <a:cs typeface="Twentieth Century"/>
                <a:sym typeface="Twentieth Century"/>
              </a:rPr>
              <a:t>“</a:t>
            </a:r>
            <a:endParaRPr/>
          </a:p>
        </p:txBody>
      </p:sp>
      <p:sp>
        <p:nvSpPr>
          <p:cNvPr id="190" name="Google Shape;190;p32"/>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ru-RU"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Картка назви">
  <p:cSld name="Картка назви">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33"/>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4" name="Google Shape;194;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колонки">
  <p:cSld name="3 колонки">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34"/>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34"/>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34"/>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2" name="Google Shape;202;p34"/>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3" name="Google Shape;203;p34"/>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4" name="Google Shape;204;p34"/>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5" name="Google Shape;205;p3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3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3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колонки з малюнками">
  <p:cSld name="3 колонки з малюнками">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35"/>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1" name="Google Shape;211;p35"/>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2" name="Google Shape;212;p35"/>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3" name="Google Shape;213;p35"/>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4" name="Google Shape;214;p35"/>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5" name="Google Shape;215;p35"/>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6" name="Google Shape;216;p35"/>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7" name="Google Shape;217;p35"/>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8" name="Google Shape;218;p35"/>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9" name="Google Shape;219;p3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3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3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Заголовок і вертикальний текст" type="vertTx">
  <p:cSld name="VERTICAL_TEXT">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36"/>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5" name="Google Shape;225;p3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3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3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Вертикальний заголовок і текст" type="vertTitleAndTx">
  <p:cSld name="VERTICAL_TITLE_AND_VERTICAL_TEXT">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37"/>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31" name="Google Shape;231;p3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3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3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Назва та вміст" type="obj">
  <p:cSld name="OBJECT">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22"/>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1" name="Google Shape;121;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Назва розділу" type="secHead">
  <p:cSld name="SECTION_HEADER">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3"/>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7" name="Google Shape;127;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єкти" type="twoObj">
  <p:cSld name="TWO_OBJECTS">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4"/>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3" name="Google Shape;133;p24"/>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4" name="Google Shape;134;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Порівняння" type="twoTxTwoObj">
  <p:cSld name="TWO_OBJECTS_WITH_TEXT">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25"/>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0" name="Google Shape;140;p25"/>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1" name="Google Shape;141;p25"/>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2" name="Google Shape;142;p25"/>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3" name="Google Shape;143;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Лише заголовок" type="titleOnly">
  <p:cSld name="TITLE_ONLY">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ий слайд" type="blank">
  <p:cSld name="BLANK">
    <p:spTree>
      <p:nvGrpSpPr>
        <p:cNvPr id="1" name="Shape 151"/>
        <p:cNvGrpSpPr/>
        <p:nvPr/>
      </p:nvGrpSpPr>
      <p:grpSpPr>
        <a:xfrm>
          <a:off x="0" y="0"/>
          <a:ext cx="0" cy="0"/>
          <a:chOff x="0" y="0"/>
          <a:chExt cx="0" cy="0"/>
        </a:xfrm>
      </p:grpSpPr>
      <p:sp>
        <p:nvSpPr>
          <p:cNvPr id="152" name="Google Shape;152;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Вміст і підпис" type="objTx">
  <p:cSld name="OBJECT_WITH_CAPTION_TEXT">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8"/>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8" name="Google Shape;158;p28"/>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9" name="Google Shape;159;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і підпис" type="picTx">
  <p:cSld name="PICTURE_WITH_CAPTION_TEXT">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29"/>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5" name="Google Shape;165;p29"/>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6" name="Google Shape;166;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20"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11" name="Google Shape;11;p20"/>
          <p:cNvGrpSpPr/>
          <p:nvPr/>
        </p:nvGrpSpPr>
        <p:grpSpPr>
          <a:xfrm>
            <a:off x="-14288" y="0"/>
            <a:ext cx="12053888" cy="6858001"/>
            <a:chOff x="-14288" y="0"/>
            <a:chExt cx="12053888" cy="6858001"/>
          </a:xfrm>
        </p:grpSpPr>
        <p:grpSp>
          <p:nvGrpSpPr>
            <p:cNvPr id="12" name="Google Shape;12;p20"/>
            <p:cNvGrpSpPr/>
            <p:nvPr/>
          </p:nvGrpSpPr>
          <p:grpSpPr>
            <a:xfrm>
              <a:off x="-14288" y="0"/>
              <a:ext cx="1220788" cy="6858001"/>
              <a:chOff x="-14288" y="0"/>
              <a:chExt cx="1220788" cy="6858001"/>
            </a:xfrm>
          </p:grpSpPr>
          <p:sp>
            <p:nvSpPr>
              <p:cNvPr id="13" name="Google Shape;13;p20"/>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0"/>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0"/>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0"/>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17" name="Google Shape;17;p20"/>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0"/>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19" name="Google Shape;19;p20"/>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20" name="Google Shape;20;p20"/>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0"/>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0"/>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23" name="Google Shape;23;p20"/>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20"/>
              <p:cNvCxnSpPr/>
              <p:nvPr/>
            </p:nvCxnSpPr>
            <p:spPr>
              <a:xfrm>
                <a:off x="-4763" y="9525"/>
                <a:ext cx="0" cy="0"/>
              </a:xfrm>
              <a:prstGeom prst="straightConnector1">
                <a:avLst/>
              </a:prstGeom>
              <a:gradFill>
                <a:gsLst>
                  <a:gs pos="0">
                    <a:schemeClr val="lt2"/>
                  </a:gs>
                  <a:gs pos="100000">
                    <a:srgbClr val="3B4B54"/>
                  </a:gs>
                </a:gsLst>
                <a:lin ang="5400000" scaled="0"/>
              </a:gradFill>
              <a:ln w="9525" cap="flat" cmpd="sng">
                <a:solidFill>
                  <a:srgbClr val="FFFFFF"/>
                </a:solidFill>
                <a:prstDash val="solid"/>
                <a:miter lim="800000"/>
                <a:headEnd type="none" w="med" len="med"/>
                <a:tailEnd type="none" w="med" len="med"/>
              </a:ln>
            </p:spPr>
          </p:cxnSp>
          <p:sp>
            <p:nvSpPr>
              <p:cNvPr id="25" name="Google Shape;25;p20"/>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26" name="Google Shape;26;p20"/>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27" name="Google Shape;27;p20"/>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8" name="Google Shape;28;p20"/>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0"/>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0"/>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31" name="Google Shape;31;p20"/>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0"/>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33" name="Google Shape;33;p20"/>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0"/>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35" name="Google Shape;35;p20"/>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36" name="Google Shape;36;p20"/>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0"/>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0"/>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39" name="Google Shape;39;p20"/>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0"/>
            <p:cNvGrpSpPr/>
            <p:nvPr/>
          </p:nvGrpSpPr>
          <p:grpSpPr>
            <a:xfrm>
              <a:off x="11364912" y="0"/>
              <a:ext cx="674688" cy="6848476"/>
              <a:chOff x="11364912" y="0"/>
              <a:chExt cx="674688" cy="6848476"/>
            </a:xfrm>
          </p:grpSpPr>
          <p:sp>
            <p:nvSpPr>
              <p:cNvPr id="41" name="Google Shape;41;p20"/>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42" name="Google Shape;42;p20"/>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0"/>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0"/>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45" name="Google Shape;45;p20"/>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0"/>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47" name="Google Shape;47;p20"/>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0"/>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49" name="Google Shape;49;p20"/>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0"/>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2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20"/>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3" name="Google Shape;53;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4" name="Google Shape;54;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5" name="Google Shape;55;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hyperlink" Target="http://www.konferenciaonline.org.ua/ua/article/id-1165/"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
          <p:cNvSpPr txBox="1">
            <a:spLocks noGrp="1"/>
          </p:cNvSpPr>
          <p:nvPr>
            <p:ph type="ctrTitle"/>
          </p:nvPr>
        </p:nvSpPr>
        <p:spPr>
          <a:xfrm>
            <a:off x="2129641" y="1389648"/>
            <a:ext cx="8791575"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ru-RU">
                <a:latin typeface="Arial"/>
                <a:ea typeface="Arial"/>
                <a:cs typeface="Arial"/>
                <a:sym typeface="Arial"/>
              </a:rPr>
              <a:t>ПРИСТРІЙ ДЛЯ МОНІТОРИНГУ ПОЛЬОТНОЇ ІНФОРМАЦІЇ</a:t>
            </a:r>
            <a:endParaRPr/>
          </a:p>
        </p:txBody>
      </p:sp>
      <p:sp>
        <p:nvSpPr>
          <p:cNvPr id="239" name="Google Shape;239;p1"/>
          <p:cNvSpPr txBox="1">
            <a:spLocks noGrp="1"/>
          </p:cNvSpPr>
          <p:nvPr>
            <p:ph type="subTitle" idx="1"/>
          </p:nvPr>
        </p:nvSpPr>
        <p:spPr>
          <a:xfrm>
            <a:off x="3503586" y="5468351"/>
            <a:ext cx="5537250" cy="1009356"/>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2"/>
              </a:buClr>
              <a:buSzPts val="2500"/>
              <a:buNone/>
            </a:pPr>
            <a:r>
              <a:rPr lang="ru-RU">
                <a:latin typeface="Arial"/>
                <a:ea typeface="Arial"/>
                <a:cs typeface="Arial"/>
                <a:sym typeface="Arial"/>
              </a:rPr>
              <a:t>СТУДЕНТ ГР. ДК-92 БОДАК Є. Є.</a:t>
            </a:r>
            <a:endParaRPr/>
          </a:p>
          <a:p>
            <a:pPr marL="0" lvl="0" indent="0" algn="l" rtl="0">
              <a:lnSpc>
                <a:spcPct val="120000"/>
              </a:lnSpc>
              <a:spcBef>
                <a:spcPts val="1000"/>
              </a:spcBef>
              <a:spcAft>
                <a:spcPts val="0"/>
              </a:spcAft>
              <a:buClr>
                <a:schemeClr val="lt2"/>
              </a:buClr>
              <a:buSzPts val="2500"/>
              <a:buNone/>
            </a:pPr>
            <a:r>
              <a:rPr lang="ru-RU">
                <a:latin typeface="Arial"/>
                <a:ea typeface="Arial"/>
                <a:cs typeface="Arial"/>
                <a:sym typeface="Arial"/>
              </a:rPr>
              <a:t>КЕРІВНИК: К.Т.Н., СТ. ВИКЛ. ІВАННІК Г.В.</a:t>
            </a:r>
            <a:endParaRPr/>
          </a:p>
          <a:p>
            <a:pPr marL="0" lvl="0" indent="0" algn="l" rtl="0">
              <a:lnSpc>
                <a:spcPct val="120000"/>
              </a:lnSpc>
              <a:spcBef>
                <a:spcPts val="1000"/>
              </a:spcBef>
              <a:spcAft>
                <a:spcPts val="0"/>
              </a:spcAft>
              <a:buClr>
                <a:schemeClr val="lt2"/>
              </a:buClr>
              <a:buSzPts val="25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760A5C8-01B0-493B-A1D8-C93DCA831AFE}"/>
              </a:ext>
            </a:extLst>
          </p:cNvPr>
          <p:cNvPicPr>
            <a:picLocks noChangeAspect="1"/>
          </p:cNvPicPr>
          <p:nvPr/>
        </p:nvPicPr>
        <p:blipFill>
          <a:blip r:embed="rId2"/>
          <a:stretch>
            <a:fillRect/>
          </a:stretch>
        </p:blipFill>
        <p:spPr>
          <a:xfrm>
            <a:off x="1935015" y="870082"/>
            <a:ext cx="8321970" cy="5791008"/>
          </a:xfrm>
          <a:prstGeom prst="rect">
            <a:avLst/>
          </a:prstGeom>
        </p:spPr>
      </p:pic>
      <p:sp>
        <p:nvSpPr>
          <p:cNvPr id="6" name="Google Shape;290;p7">
            <a:extLst>
              <a:ext uri="{FF2B5EF4-FFF2-40B4-BE49-F238E27FC236}">
                <a16:creationId xmlns:a16="http://schemas.microsoft.com/office/drawing/2014/main" id="{C2B14C4F-9880-443A-A199-D6186FE0B53F}"/>
              </a:ext>
            </a:extLst>
          </p:cNvPr>
          <p:cNvSpPr txBox="1">
            <a:spLocks/>
          </p:cNvSpPr>
          <p:nvPr/>
        </p:nvSpPr>
        <p:spPr>
          <a:xfrm>
            <a:off x="1673237" y="0"/>
            <a:ext cx="8845526" cy="870082"/>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800"/>
              <a:buFont typeface="Arial"/>
              <a:buNone/>
            </a:pPr>
            <a:r>
              <a:rPr lang="ru-RU" dirty="0">
                <a:latin typeface="Arial"/>
                <a:ea typeface="Arial"/>
                <a:cs typeface="Arial"/>
                <a:sym typeface="Arial"/>
              </a:rPr>
              <a:t>СК</a:t>
            </a:r>
            <a:endParaRPr lang="ru-RU" dirty="0"/>
          </a:p>
        </p:txBody>
      </p:sp>
    </p:spTree>
    <p:extLst>
      <p:ext uri="{BB962C8B-B14F-4D97-AF65-F5344CB8AC3E}">
        <p14:creationId xmlns:p14="http://schemas.microsoft.com/office/powerpoint/2010/main" val="3545541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8"/>
          <p:cNvSpPr txBox="1">
            <a:spLocks noGrp="1"/>
          </p:cNvSpPr>
          <p:nvPr>
            <p:ph type="ctrTitle"/>
          </p:nvPr>
        </p:nvSpPr>
        <p:spPr>
          <a:xfrm>
            <a:off x="1970316" y="372725"/>
            <a:ext cx="8791500" cy="1040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Arial"/>
              <a:buNone/>
            </a:pPr>
            <a:r>
              <a:rPr lang="ru-RU">
                <a:latin typeface="Arial"/>
                <a:ea typeface="Arial"/>
                <a:cs typeface="Arial"/>
                <a:sym typeface="Arial"/>
              </a:rPr>
              <a:t>ПЛАТА МОДУЛЬ АВІАГОРИЗОНТ</a:t>
            </a:r>
            <a:endParaRPr/>
          </a:p>
        </p:txBody>
      </p:sp>
      <p:pic>
        <p:nvPicPr>
          <p:cNvPr id="296" name="Google Shape;296;p8"/>
          <p:cNvPicPr preferRelativeResize="0"/>
          <p:nvPr/>
        </p:nvPicPr>
        <p:blipFill rotWithShape="1">
          <a:blip r:embed="rId3">
            <a:alphaModFix/>
          </a:blip>
          <a:srcRect/>
          <a:stretch/>
        </p:blipFill>
        <p:spPr>
          <a:xfrm>
            <a:off x="2100402" y="1737747"/>
            <a:ext cx="7991196" cy="41425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A8469783-FFBB-4FE4-8288-403F193AD2C7}"/>
              </a:ext>
            </a:extLst>
          </p:cNvPr>
          <p:cNvPicPr>
            <a:picLocks noChangeAspect="1"/>
          </p:cNvPicPr>
          <p:nvPr/>
        </p:nvPicPr>
        <p:blipFill>
          <a:blip r:embed="rId2"/>
          <a:stretch>
            <a:fillRect/>
          </a:stretch>
        </p:blipFill>
        <p:spPr>
          <a:xfrm>
            <a:off x="2226666" y="1214453"/>
            <a:ext cx="7738668" cy="5475107"/>
          </a:xfrm>
          <a:prstGeom prst="rect">
            <a:avLst/>
          </a:prstGeom>
        </p:spPr>
      </p:pic>
      <p:sp>
        <p:nvSpPr>
          <p:cNvPr id="6" name="Google Shape;290;p7">
            <a:extLst>
              <a:ext uri="{FF2B5EF4-FFF2-40B4-BE49-F238E27FC236}">
                <a16:creationId xmlns:a16="http://schemas.microsoft.com/office/drawing/2014/main" id="{F36B45EC-4E8E-42E4-8E6E-9E56C9428332}"/>
              </a:ext>
            </a:extLst>
          </p:cNvPr>
          <p:cNvSpPr txBox="1">
            <a:spLocks/>
          </p:cNvSpPr>
          <p:nvPr/>
        </p:nvSpPr>
        <p:spPr>
          <a:xfrm>
            <a:off x="1700212" y="168440"/>
            <a:ext cx="8791575" cy="886265"/>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800"/>
              <a:buFont typeface="Arial"/>
              <a:buNone/>
            </a:pPr>
            <a:r>
              <a:rPr lang="ru-RU" dirty="0">
                <a:latin typeface="Arial"/>
                <a:ea typeface="Arial"/>
                <a:cs typeface="Arial"/>
                <a:sym typeface="Arial"/>
              </a:rPr>
              <a:t>Е3</a:t>
            </a:r>
            <a:endParaRPr lang="ru-RU" dirty="0"/>
          </a:p>
        </p:txBody>
      </p:sp>
    </p:spTree>
    <p:extLst>
      <p:ext uri="{BB962C8B-B14F-4D97-AF65-F5344CB8AC3E}">
        <p14:creationId xmlns:p14="http://schemas.microsoft.com/office/powerpoint/2010/main" val="201157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9A785C-CA88-4B94-8127-BA2F5E7D6FFD}"/>
              </a:ext>
            </a:extLst>
          </p:cNvPr>
          <p:cNvSpPr>
            <a:spLocks noGrp="1"/>
          </p:cNvSpPr>
          <p:nvPr>
            <p:ph type="title"/>
          </p:nvPr>
        </p:nvSpPr>
        <p:spPr>
          <a:xfrm>
            <a:off x="1143001" y="154284"/>
            <a:ext cx="9905998" cy="914861"/>
          </a:xfrm>
        </p:spPr>
        <p:txBody>
          <a:bodyPr/>
          <a:lstStyle/>
          <a:p>
            <a:pPr algn="ctr"/>
            <a:r>
              <a:rPr lang="uk-UA" dirty="0"/>
              <a:t>ДП</a:t>
            </a:r>
          </a:p>
        </p:txBody>
      </p:sp>
      <p:pic>
        <p:nvPicPr>
          <p:cNvPr id="6" name="Рисунок 5">
            <a:extLst>
              <a:ext uri="{FF2B5EF4-FFF2-40B4-BE49-F238E27FC236}">
                <a16:creationId xmlns:a16="http://schemas.microsoft.com/office/drawing/2014/main" id="{EFD75F2F-F1DB-487D-A691-65E2B553A9CA}"/>
              </a:ext>
            </a:extLst>
          </p:cNvPr>
          <p:cNvPicPr>
            <a:picLocks noChangeAspect="1"/>
          </p:cNvPicPr>
          <p:nvPr/>
        </p:nvPicPr>
        <p:blipFill>
          <a:blip r:embed="rId2"/>
          <a:stretch>
            <a:fillRect/>
          </a:stretch>
        </p:blipFill>
        <p:spPr>
          <a:xfrm>
            <a:off x="2271178" y="1069145"/>
            <a:ext cx="7649643" cy="5410955"/>
          </a:xfrm>
          <a:prstGeom prst="rect">
            <a:avLst/>
          </a:prstGeom>
        </p:spPr>
      </p:pic>
    </p:spTree>
    <p:extLst>
      <p:ext uri="{BB962C8B-B14F-4D97-AF65-F5344CB8AC3E}">
        <p14:creationId xmlns:p14="http://schemas.microsoft.com/office/powerpoint/2010/main" val="1589035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893AAFD-E34D-4269-A008-5152C2F7C207}"/>
              </a:ext>
            </a:extLst>
          </p:cNvPr>
          <p:cNvPicPr>
            <a:picLocks noChangeAspect="1"/>
          </p:cNvPicPr>
          <p:nvPr/>
        </p:nvPicPr>
        <p:blipFill>
          <a:blip r:embed="rId2"/>
          <a:stretch>
            <a:fillRect/>
          </a:stretch>
        </p:blipFill>
        <p:spPr>
          <a:xfrm>
            <a:off x="2271178" y="1145553"/>
            <a:ext cx="7649643" cy="5410955"/>
          </a:xfrm>
          <a:prstGeom prst="rect">
            <a:avLst/>
          </a:prstGeom>
        </p:spPr>
      </p:pic>
      <p:sp>
        <p:nvSpPr>
          <p:cNvPr id="6" name="Google Shape;290;p7">
            <a:extLst>
              <a:ext uri="{FF2B5EF4-FFF2-40B4-BE49-F238E27FC236}">
                <a16:creationId xmlns:a16="http://schemas.microsoft.com/office/drawing/2014/main" id="{6F1E365D-05D0-4D07-97A4-66DBE21DEA4C}"/>
              </a:ext>
            </a:extLst>
          </p:cNvPr>
          <p:cNvSpPr txBox="1">
            <a:spLocks/>
          </p:cNvSpPr>
          <p:nvPr/>
        </p:nvSpPr>
        <p:spPr>
          <a:xfrm>
            <a:off x="1673237" y="0"/>
            <a:ext cx="8845526" cy="870082"/>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800"/>
              <a:buFont typeface="Arial"/>
              <a:buNone/>
            </a:pPr>
            <a:r>
              <a:rPr lang="ru-RU" dirty="0">
                <a:latin typeface="Arial"/>
                <a:ea typeface="Arial"/>
                <a:cs typeface="Arial"/>
                <a:sym typeface="Arial"/>
              </a:rPr>
              <a:t>СК</a:t>
            </a:r>
            <a:endParaRPr lang="ru-RU" dirty="0"/>
          </a:p>
        </p:txBody>
      </p:sp>
    </p:spTree>
    <p:extLst>
      <p:ext uri="{BB962C8B-B14F-4D97-AF65-F5344CB8AC3E}">
        <p14:creationId xmlns:p14="http://schemas.microsoft.com/office/powerpoint/2010/main" val="224561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9"/>
          <p:cNvSpPr txBox="1">
            <a:spLocks noGrp="1"/>
          </p:cNvSpPr>
          <p:nvPr>
            <p:ph type="ctrTitle"/>
          </p:nvPr>
        </p:nvSpPr>
        <p:spPr>
          <a:xfrm>
            <a:off x="2171846" y="0"/>
            <a:ext cx="8791575" cy="140630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Arial"/>
              <a:buNone/>
            </a:pPr>
            <a:r>
              <a:rPr lang="ru-RU">
                <a:latin typeface="Arial"/>
                <a:ea typeface="Arial"/>
                <a:cs typeface="Arial"/>
                <a:sym typeface="Arial"/>
              </a:rPr>
              <a:t>ПЛАТА МОДУЛЬ ВИСОТОМІР ТА ВЕРТИКАЛЬНА ШВИДКІСТЬ</a:t>
            </a:r>
            <a:endParaRPr/>
          </a:p>
        </p:txBody>
      </p:sp>
      <p:pic>
        <p:nvPicPr>
          <p:cNvPr id="302" name="Google Shape;302;p9"/>
          <p:cNvPicPr preferRelativeResize="0"/>
          <p:nvPr/>
        </p:nvPicPr>
        <p:blipFill rotWithShape="1">
          <a:blip r:embed="rId3">
            <a:alphaModFix/>
          </a:blip>
          <a:srcRect/>
          <a:stretch/>
        </p:blipFill>
        <p:spPr>
          <a:xfrm>
            <a:off x="2185242" y="1681478"/>
            <a:ext cx="8778179" cy="45505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A2C8409-DDC5-4E37-9C44-64CB9FB8A441}"/>
              </a:ext>
            </a:extLst>
          </p:cNvPr>
          <p:cNvPicPr>
            <a:picLocks noChangeAspect="1"/>
          </p:cNvPicPr>
          <p:nvPr/>
        </p:nvPicPr>
        <p:blipFill>
          <a:blip r:embed="rId2"/>
          <a:stretch>
            <a:fillRect/>
          </a:stretch>
        </p:blipFill>
        <p:spPr>
          <a:xfrm>
            <a:off x="2271178" y="1154857"/>
            <a:ext cx="7649643" cy="5420481"/>
          </a:xfrm>
          <a:prstGeom prst="rect">
            <a:avLst/>
          </a:prstGeom>
        </p:spPr>
      </p:pic>
      <p:sp>
        <p:nvSpPr>
          <p:cNvPr id="6" name="Google Shape;290;p7">
            <a:extLst>
              <a:ext uri="{FF2B5EF4-FFF2-40B4-BE49-F238E27FC236}">
                <a16:creationId xmlns:a16="http://schemas.microsoft.com/office/drawing/2014/main" id="{80D5D3D7-92DC-463B-B991-87554727681F}"/>
              </a:ext>
            </a:extLst>
          </p:cNvPr>
          <p:cNvSpPr txBox="1">
            <a:spLocks/>
          </p:cNvSpPr>
          <p:nvPr/>
        </p:nvSpPr>
        <p:spPr>
          <a:xfrm>
            <a:off x="1700212" y="168440"/>
            <a:ext cx="8791575" cy="886265"/>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800"/>
              <a:buFont typeface="Arial"/>
              <a:buNone/>
            </a:pPr>
            <a:r>
              <a:rPr lang="ru-RU" dirty="0">
                <a:latin typeface="Arial"/>
                <a:ea typeface="Arial"/>
                <a:cs typeface="Arial"/>
                <a:sym typeface="Arial"/>
              </a:rPr>
              <a:t>Е3</a:t>
            </a:r>
            <a:endParaRPr lang="ru-RU" dirty="0"/>
          </a:p>
        </p:txBody>
      </p:sp>
    </p:spTree>
    <p:extLst>
      <p:ext uri="{BB962C8B-B14F-4D97-AF65-F5344CB8AC3E}">
        <p14:creationId xmlns:p14="http://schemas.microsoft.com/office/powerpoint/2010/main" val="102663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9A785C-CA88-4B94-8127-BA2F5E7D6FFD}"/>
              </a:ext>
            </a:extLst>
          </p:cNvPr>
          <p:cNvSpPr>
            <a:spLocks noGrp="1"/>
          </p:cNvSpPr>
          <p:nvPr>
            <p:ph type="title"/>
          </p:nvPr>
        </p:nvSpPr>
        <p:spPr>
          <a:xfrm>
            <a:off x="1143001" y="154284"/>
            <a:ext cx="9905998" cy="914861"/>
          </a:xfrm>
        </p:spPr>
        <p:txBody>
          <a:bodyPr/>
          <a:lstStyle/>
          <a:p>
            <a:pPr algn="ctr"/>
            <a:r>
              <a:rPr lang="uk-UA" dirty="0"/>
              <a:t>ДП</a:t>
            </a:r>
          </a:p>
        </p:txBody>
      </p:sp>
      <p:pic>
        <p:nvPicPr>
          <p:cNvPr id="4" name="Рисунок 3">
            <a:extLst>
              <a:ext uri="{FF2B5EF4-FFF2-40B4-BE49-F238E27FC236}">
                <a16:creationId xmlns:a16="http://schemas.microsoft.com/office/drawing/2014/main" id="{3A4EA25E-A829-4B82-83DB-0A15EA88C067}"/>
              </a:ext>
            </a:extLst>
          </p:cNvPr>
          <p:cNvPicPr>
            <a:picLocks noChangeAspect="1"/>
          </p:cNvPicPr>
          <p:nvPr/>
        </p:nvPicPr>
        <p:blipFill>
          <a:blip r:embed="rId2"/>
          <a:stretch>
            <a:fillRect/>
          </a:stretch>
        </p:blipFill>
        <p:spPr>
          <a:xfrm>
            <a:off x="2275942" y="1069145"/>
            <a:ext cx="7640116" cy="5391902"/>
          </a:xfrm>
          <a:prstGeom prst="rect">
            <a:avLst/>
          </a:prstGeom>
        </p:spPr>
      </p:pic>
    </p:spTree>
    <p:extLst>
      <p:ext uri="{BB962C8B-B14F-4D97-AF65-F5344CB8AC3E}">
        <p14:creationId xmlns:p14="http://schemas.microsoft.com/office/powerpoint/2010/main" val="1268577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9B81BC8-B1DF-4E43-A5B2-C152EBFF3494}"/>
              </a:ext>
            </a:extLst>
          </p:cNvPr>
          <p:cNvPicPr>
            <a:picLocks noChangeAspect="1"/>
          </p:cNvPicPr>
          <p:nvPr/>
        </p:nvPicPr>
        <p:blipFill>
          <a:blip r:embed="rId2"/>
          <a:stretch>
            <a:fillRect/>
          </a:stretch>
        </p:blipFill>
        <p:spPr>
          <a:xfrm>
            <a:off x="2280705" y="1168925"/>
            <a:ext cx="7630590" cy="5420481"/>
          </a:xfrm>
          <a:prstGeom prst="rect">
            <a:avLst/>
          </a:prstGeom>
        </p:spPr>
      </p:pic>
      <p:sp>
        <p:nvSpPr>
          <p:cNvPr id="6" name="Google Shape;290;p7">
            <a:extLst>
              <a:ext uri="{FF2B5EF4-FFF2-40B4-BE49-F238E27FC236}">
                <a16:creationId xmlns:a16="http://schemas.microsoft.com/office/drawing/2014/main" id="{475E5B0A-C923-4944-8612-3966F7E04EE4}"/>
              </a:ext>
            </a:extLst>
          </p:cNvPr>
          <p:cNvSpPr txBox="1">
            <a:spLocks/>
          </p:cNvSpPr>
          <p:nvPr/>
        </p:nvSpPr>
        <p:spPr>
          <a:xfrm>
            <a:off x="1673237" y="140677"/>
            <a:ext cx="8845526" cy="870082"/>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800"/>
              <a:buFont typeface="Arial"/>
              <a:buNone/>
            </a:pPr>
            <a:r>
              <a:rPr lang="ru-RU" dirty="0">
                <a:latin typeface="Arial"/>
                <a:ea typeface="Arial"/>
                <a:cs typeface="Arial"/>
                <a:sym typeface="Arial"/>
              </a:rPr>
              <a:t>СК</a:t>
            </a:r>
            <a:endParaRPr lang="ru-RU" dirty="0"/>
          </a:p>
        </p:txBody>
      </p:sp>
    </p:spTree>
    <p:extLst>
      <p:ext uri="{BB962C8B-B14F-4D97-AF65-F5344CB8AC3E}">
        <p14:creationId xmlns:p14="http://schemas.microsoft.com/office/powerpoint/2010/main" val="3725837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0"/>
          <p:cNvSpPr txBox="1">
            <a:spLocks noGrp="1"/>
          </p:cNvSpPr>
          <p:nvPr>
            <p:ph type="title"/>
          </p:nvPr>
        </p:nvSpPr>
        <p:spPr>
          <a:xfrm>
            <a:off x="1143001" y="210554"/>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ru-RU" dirty="0"/>
              <a:t>ІЗОМЕТРИЧНИЙ ВИГЛЯД ДРУКОВАНОЇ ПЛАТИ</a:t>
            </a:r>
            <a:br>
              <a:rPr lang="ru-RU" dirty="0"/>
            </a:br>
            <a:r>
              <a:rPr lang="ru-RU" sz="1800" dirty="0"/>
              <a:t>ОСНОВНА ПЛАТА</a:t>
            </a:r>
            <a:endParaRPr dirty="0"/>
          </a:p>
        </p:txBody>
      </p:sp>
      <p:pic>
        <p:nvPicPr>
          <p:cNvPr id="308" name="Google Shape;308;p10"/>
          <p:cNvPicPr preferRelativeResize="0"/>
          <p:nvPr/>
        </p:nvPicPr>
        <p:blipFill rotWithShape="1">
          <a:blip r:embed="rId3">
            <a:alphaModFix/>
          </a:blip>
          <a:srcRect/>
          <a:stretch/>
        </p:blipFill>
        <p:spPr>
          <a:xfrm>
            <a:off x="1143001" y="1813242"/>
            <a:ext cx="4589230" cy="3937953"/>
          </a:xfrm>
          <a:prstGeom prst="rect">
            <a:avLst/>
          </a:prstGeom>
          <a:noFill/>
          <a:ln>
            <a:noFill/>
          </a:ln>
        </p:spPr>
      </p:pic>
      <p:pic>
        <p:nvPicPr>
          <p:cNvPr id="309" name="Google Shape;309;p10"/>
          <p:cNvPicPr preferRelativeResize="0"/>
          <p:nvPr/>
        </p:nvPicPr>
        <p:blipFill rotWithShape="1">
          <a:blip r:embed="rId4">
            <a:alphaModFix/>
          </a:blip>
          <a:srcRect/>
          <a:stretch/>
        </p:blipFill>
        <p:spPr>
          <a:xfrm>
            <a:off x="6307015" y="1813241"/>
            <a:ext cx="4589230" cy="39379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
          <p:cNvSpPr txBox="1">
            <a:spLocks noGrp="1"/>
          </p:cNvSpPr>
          <p:nvPr>
            <p:ph type="ctrTitle"/>
          </p:nvPr>
        </p:nvSpPr>
        <p:spPr>
          <a:xfrm>
            <a:off x="3067489" y="109490"/>
            <a:ext cx="8791575" cy="10440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ru-RU">
                <a:latin typeface="Arial"/>
                <a:ea typeface="Arial"/>
                <a:cs typeface="Arial"/>
                <a:sym typeface="Arial"/>
              </a:rPr>
              <a:t>ГАЛУЗЬ ЗАСТОСУВАННЯ</a:t>
            </a:r>
            <a:endParaRPr/>
          </a:p>
        </p:txBody>
      </p:sp>
      <p:sp>
        <p:nvSpPr>
          <p:cNvPr id="245" name="Google Shape;245;p2"/>
          <p:cNvSpPr txBox="1"/>
          <p:nvPr/>
        </p:nvSpPr>
        <p:spPr>
          <a:xfrm>
            <a:off x="2138289" y="1307128"/>
            <a:ext cx="9144000" cy="224676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ru-RU" sz="2000" b="0" i="0" u="none" strike="noStrike" cap="none">
                <a:solidFill>
                  <a:schemeClr val="lt1"/>
                </a:solidFill>
                <a:latin typeface="Twentieth Century"/>
                <a:ea typeface="Twentieth Century"/>
                <a:cs typeface="Twentieth Century"/>
                <a:sym typeface="Twentieth Century"/>
              </a:rPr>
              <a:t>	</a:t>
            </a:r>
            <a:r>
              <a:rPr lang="ru-RU" sz="2000" b="0" i="0" u="none" strike="noStrike" cap="none">
                <a:solidFill>
                  <a:schemeClr val="lt1"/>
                </a:solidFill>
                <a:latin typeface="Arial"/>
                <a:ea typeface="Arial"/>
                <a:cs typeface="Arial"/>
                <a:sym typeface="Arial"/>
              </a:rPr>
              <a:t>Пристрій для моніторингу польотної інформації відноситься до приладів авіоніки.</a:t>
            </a:r>
            <a:endParaRPr/>
          </a:p>
          <a:p>
            <a:pPr marL="0" marR="0" lvl="0" indent="0" algn="just" rtl="0">
              <a:spcBef>
                <a:spcPts val="0"/>
              </a:spcBef>
              <a:spcAft>
                <a:spcPts val="0"/>
              </a:spcAft>
              <a:buNone/>
            </a:pPr>
            <a:r>
              <a:rPr lang="ru-RU" sz="2000" b="0" i="0" u="none" strike="noStrike" cap="none">
                <a:solidFill>
                  <a:schemeClr val="lt1"/>
                </a:solidFill>
                <a:latin typeface="Arial"/>
                <a:ea typeface="Arial"/>
                <a:cs typeface="Arial"/>
                <a:sym typeface="Arial"/>
              </a:rPr>
              <a:t>	Авіоніка - це галузь, що вивчає та розробляє електронні системи, які застосовуються у літаках, гелікоптерах, космічних апаратах та інших повітряних транспортних засобах. Термін "авіоніка" походить від поєднання слів "авіація" та “електроніка”.</a:t>
            </a:r>
            <a:endParaRPr sz="20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endParaRPr sz="2000" b="0" i="0" u="none" strike="noStrike" cap="none">
              <a:solidFill>
                <a:schemeClr val="lt1"/>
              </a:solidFill>
              <a:latin typeface="Twentieth Century"/>
              <a:ea typeface="Twentieth Century"/>
              <a:cs typeface="Twentieth Century"/>
              <a:sym typeface="Twentieth Century"/>
            </a:endParaRPr>
          </a:p>
        </p:txBody>
      </p:sp>
      <p:pic>
        <p:nvPicPr>
          <p:cNvPr id="246" name="Google Shape;246;p2"/>
          <p:cNvPicPr preferRelativeResize="0"/>
          <p:nvPr/>
        </p:nvPicPr>
        <p:blipFill rotWithShape="1">
          <a:blip r:embed="rId3">
            <a:alphaModFix/>
          </a:blip>
          <a:srcRect/>
          <a:stretch/>
        </p:blipFill>
        <p:spPr>
          <a:xfrm>
            <a:off x="3727938" y="3316737"/>
            <a:ext cx="5190979" cy="32494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1"/>
          <p:cNvSpPr txBox="1">
            <a:spLocks noGrp="1"/>
          </p:cNvSpPr>
          <p:nvPr>
            <p:ph type="title"/>
          </p:nvPr>
        </p:nvSpPr>
        <p:spPr>
          <a:xfrm>
            <a:off x="1143001" y="126148"/>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ru-RU" dirty="0"/>
              <a:t>ІЗОМЕТРИЧНИЙ ВИГЛЯД ДРУКОВАНОЇ ПЛАТИ</a:t>
            </a:r>
            <a:br>
              <a:rPr lang="ru-RU" dirty="0"/>
            </a:br>
            <a:r>
              <a:rPr lang="ru-RU" sz="1800" dirty="0"/>
              <a:t>ПЛАТА МОДУЛЬ ВИСОТОМІР ТА ВЕРТИКАЛЬНА ШВИДКІСТЬ</a:t>
            </a:r>
            <a:endParaRPr dirty="0"/>
          </a:p>
        </p:txBody>
      </p:sp>
      <p:pic>
        <p:nvPicPr>
          <p:cNvPr id="315" name="Google Shape;315;p11"/>
          <p:cNvPicPr preferRelativeResize="0"/>
          <p:nvPr/>
        </p:nvPicPr>
        <p:blipFill rotWithShape="1">
          <a:blip r:embed="rId3">
            <a:alphaModFix/>
          </a:blip>
          <a:srcRect/>
          <a:stretch/>
        </p:blipFill>
        <p:spPr>
          <a:xfrm>
            <a:off x="1143001" y="1838000"/>
            <a:ext cx="4637346" cy="3926736"/>
          </a:xfrm>
          <a:prstGeom prst="rect">
            <a:avLst/>
          </a:prstGeom>
          <a:noFill/>
          <a:ln>
            <a:noFill/>
          </a:ln>
        </p:spPr>
      </p:pic>
      <p:pic>
        <p:nvPicPr>
          <p:cNvPr id="316" name="Google Shape;316;p11"/>
          <p:cNvPicPr preferRelativeResize="0"/>
          <p:nvPr/>
        </p:nvPicPr>
        <p:blipFill rotWithShape="1">
          <a:blip r:embed="rId4">
            <a:alphaModFix/>
          </a:blip>
          <a:srcRect/>
          <a:stretch/>
        </p:blipFill>
        <p:spPr>
          <a:xfrm>
            <a:off x="6411655" y="1838000"/>
            <a:ext cx="4637344" cy="39643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12"/>
          <p:cNvPicPr preferRelativeResize="0"/>
          <p:nvPr/>
        </p:nvPicPr>
        <p:blipFill rotWithShape="1">
          <a:blip r:embed="rId3">
            <a:alphaModFix/>
          </a:blip>
          <a:srcRect l="3479" t="5066" r="6613" b="-1938"/>
          <a:stretch/>
        </p:blipFill>
        <p:spPr>
          <a:xfrm>
            <a:off x="3608762" y="1575300"/>
            <a:ext cx="4758364" cy="5053817"/>
          </a:xfrm>
          <a:prstGeom prst="rect">
            <a:avLst/>
          </a:prstGeom>
          <a:noFill/>
          <a:ln>
            <a:noFill/>
          </a:ln>
        </p:spPr>
      </p:pic>
      <p:sp>
        <p:nvSpPr>
          <p:cNvPr id="322" name="Google Shape;322;p12"/>
          <p:cNvSpPr txBox="1"/>
          <p:nvPr/>
        </p:nvSpPr>
        <p:spPr>
          <a:xfrm>
            <a:off x="2459501" y="703385"/>
            <a:ext cx="752621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b="0" i="0" u="none" strike="noStrike" cap="none">
                <a:solidFill>
                  <a:schemeClr val="lt1"/>
                </a:solidFill>
                <a:latin typeface="Twentieth Century"/>
                <a:ea typeface="Twentieth Century"/>
                <a:cs typeface="Twentieth Century"/>
                <a:sym typeface="Twentieth Century"/>
              </a:rPr>
              <a:t>	</a:t>
            </a:r>
            <a:r>
              <a:rPr lang="ru-RU" sz="2400" b="0" i="0" u="none" strike="noStrike" cap="none">
                <a:solidFill>
                  <a:schemeClr val="lt1"/>
                </a:solidFill>
                <a:latin typeface="Twentieth Century"/>
                <a:ea typeface="Twentieth Century"/>
                <a:cs typeface="Twentieth Century"/>
                <a:sym typeface="Twentieth Century"/>
              </a:rPr>
              <a:t>Для вибору функції приладу необхідно замінити плату модулю в основній платі.</a:t>
            </a:r>
            <a:endParaRPr sz="1800">
              <a:solidFill>
                <a:schemeClr val="lt1"/>
              </a:solidFill>
              <a:latin typeface="Twentieth Century"/>
              <a:ea typeface="Twentieth Century"/>
              <a:cs typeface="Twentieth Century"/>
              <a:sym typeface="Twentieth Century"/>
            </a:endParaRPr>
          </a:p>
        </p:txBody>
      </p:sp>
      <p:sp>
        <p:nvSpPr>
          <p:cNvPr id="323" name="Google Shape;323;p12"/>
          <p:cNvSpPr/>
          <p:nvPr/>
        </p:nvSpPr>
        <p:spPr>
          <a:xfrm rot="-2501482">
            <a:off x="5733012" y="4125643"/>
            <a:ext cx="315526" cy="643573"/>
          </a:xfrm>
          <a:prstGeom prst="downArrow">
            <a:avLst>
              <a:gd name="adj1" fmla="val 50000"/>
              <a:gd name="adj2" fmla="val 50000"/>
            </a:avLst>
          </a:prstGeom>
          <a:solidFill>
            <a:schemeClr val="accent1"/>
          </a:solidFill>
          <a:ln w="15875" cap="flat" cmpd="sng">
            <a:solidFill>
              <a:srgbClr val="3997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3"/>
          <p:cNvSpPr txBox="1">
            <a:spLocks noGrp="1"/>
          </p:cNvSpPr>
          <p:nvPr>
            <p:ph type="title"/>
          </p:nvPr>
        </p:nvSpPr>
        <p:spPr>
          <a:xfrm>
            <a:off x="1143001" y="238691"/>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ru-RU"/>
              <a:t>ПОЧАТКОВЕ ВІКНО ПРИ ЗАВАНТАЖЕННІ ПРИЛАДУ</a:t>
            </a:r>
            <a:endParaRPr/>
          </a:p>
        </p:txBody>
      </p:sp>
      <p:pic>
        <p:nvPicPr>
          <p:cNvPr id="329" name="Google Shape;329;p13"/>
          <p:cNvPicPr preferRelativeResize="0"/>
          <p:nvPr/>
        </p:nvPicPr>
        <p:blipFill rotWithShape="1">
          <a:blip r:embed="rId3">
            <a:alphaModFix/>
          </a:blip>
          <a:srcRect/>
          <a:stretch/>
        </p:blipFill>
        <p:spPr>
          <a:xfrm>
            <a:off x="6461760" y="1938326"/>
            <a:ext cx="3906129" cy="2981348"/>
          </a:xfrm>
          <a:prstGeom prst="rect">
            <a:avLst/>
          </a:prstGeom>
          <a:noFill/>
          <a:ln>
            <a:noFill/>
          </a:ln>
        </p:spPr>
      </p:pic>
      <p:pic>
        <p:nvPicPr>
          <p:cNvPr id="330" name="Google Shape;330;p13"/>
          <p:cNvPicPr preferRelativeResize="0"/>
          <p:nvPr/>
        </p:nvPicPr>
        <p:blipFill rotWithShape="1">
          <a:blip r:embed="rId4">
            <a:alphaModFix/>
          </a:blip>
          <a:srcRect/>
          <a:stretch/>
        </p:blipFill>
        <p:spPr>
          <a:xfrm>
            <a:off x="1639447" y="1938326"/>
            <a:ext cx="3848735" cy="2934335"/>
          </a:xfrm>
          <a:prstGeom prst="rect">
            <a:avLst/>
          </a:prstGeom>
          <a:noFill/>
          <a:ln>
            <a:noFill/>
          </a:ln>
        </p:spPr>
      </p:pic>
      <p:sp>
        <p:nvSpPr>
          <p:cNvPr id="331" name="Google Shape;331;p13"/>
          <p:cNvSpPr txBox="1"/>
          <p:nvPr/>
        </p:nvSpPr>
        <p:spPr>
          <a:xfrm>
            <a:off x="1792410" y="5261316"/>
            <a:ext cx="368573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Авіагоризонт</a:t>
            </a:r>
            <a:endParaRPr/>
          </a:p>
        </p:txBody>
      </p:sp>
      <p:sp>
        <p:nvSpPr>
          <p:cNvPr id="332" name="Google Shape;332;p13"/>
          <p:cNvSpPr txBox="1"/>
          <p:nvPr/>
        </p:nvSpPr>
        <p:spPr>
          <a:xfrm>
            <a:off x="6569612" y="5261316"/>
            <a:ext cx="41499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a:solidFill>
                  <a:schemeClr val="lt1"/>
                </a:solidFill>
                <a:latin typeface="Twentieth Century"/>
                <a:ea typeface="Twentieth Century"/>
                <a:cs typeface="Twentieth Century"/>
                <a:sym typeface="Twentieth Century"/>
              </a:rPr>
              <a:t>Висотомір та вертикальна швидкість</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14"/>
          <p:cNvPicPr preferRelativeResize="0"/>
          <p:nvPr/>
        </p:nvPicPr>
        <p:blipFill rotWithShape="1">
          <a:blip r:embed="rId3">
            <a:alphaModFix/>
          </a:blip>
          <a:srcRect/>
          <a:stretch/>
        </p:blipFill>
        <p:spPr>
          <a:xfrm>
            <a:off x="2230560" y="2122598"/>
            <a:ext cx="3865440" cy="3147378"/>
          </a:xfrm>
          <a:prstGeom prst="rect">
            <a:avLst/>
          </a:prstGeom>
          <a:noFill/>
          <a:ln>
            <a:noFill/>
          </a:ln>
        </p:spPr>
      </p:pic>
      <p:pic>
        <p:nvPicPr>
          <p:cNvPr id="338" name="Google Shape;338;p14"/>
          <p:cNvPicPr preferRelativeResize="0"/>
          <p:nvPr/>
        </p:nvPicPr>
        <p:blipFill rotWithShape="1">
          <a:blip r:embed="rId4">
            <a:alphaModFix/>
          </a:blip>
          <a:srcRect/>
          <a:stretch/>
        </p:blipFill>
        <p:spPr>
          <a:xfrm>
            <a:off x="6588198" y="2122598"/>
            <a:ext cx="4201722" cy="3147378"/>
          </a:xfrm>
          <a:prstGeom prst="rect">
            <a:avLst/>
          </a:prstGeom>
          <a:noFill/>
          <a:ln>
            <a:noFill/>
          </a:ln>
        </p:spPr>
      </p:pic>
      <p:sp>
        <p:nvSpPr>
          <p:cNvPr id="339" name="Google Shape;339;p14"/>
          <p:cNvSpPr txBox="1"/>
          <p:nvPr/>
        </p:nvSpPr>
        <p:spPr>
          <a:xfrm>
            <a:off x="1143001" y="323095"/>
            <a:ext cx="9905998" cy="80232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800"/>
              <a:buFont typeface="Twentieth Century"/>
              <a:buNone/>
            </a:pPr>
            <a:r>
              <a:rPr lang="ru-RU" sz="4800" cap="none">
                <a:solidFill>
                  <a:schemeClr val="lt1"/>
                </a:solidFill>
                <a:latin typeface="Twentieth Century"/>
                <a:ea typeface="Twentieth Century"/>
                <a:cs typeface="Twentieth Century"/>
                <a:sym typeface="Twentieth Century"/>
              </a:rPr>
              <a:t>АВІАГОРИЗОНТ</a:t>
            </a:r>
            <a:endParaRPr/>
          </a:p>
        </p:txBody>
      </p:sp>
      <p:sp>
        <p:nvSpPr>
          <p:cNvPr id="340" name="Google Shape;340;p14"/>
          <p:cNvSpPr/>
          <p:nvPr/>
        </p:nvSpPr>
        <p:spPr>
          <a:xfrm>
            <a:off x="2954215" y="5993297"/>
            <a:ext cx="1772529" cy="54160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31548" y="-253103"/>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Цифрове поле Крену</a:t>
            </a:r>
            <a:endParaRPr/>
          </a:p>
        </p:txBody>
      </p:sp>
      <p:sp>
        <p:nvSpPr>
          <p:cNvPr id="341" name="Google Shape;341;p14"/>
          <p:cNvSpPr/>
          <p:nvPr/>
        </p:nvSpPr>
        <p:spPr>
          <a:xfrm>
            <a:off x="5992836" y="5993297"/>
            <a:ext cx="1674056" cy="57677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38857" y="-219146"/>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Цифрове поле Тангажу</a:t>
            </a:r>
            <a:endParaRPr sz="1800">
              <a:solidFill>
                <a:schemeClr val="lt1"/>
              </a:solidFill>
              <a:latin typeface="Twentieth Century"/>
              <a:ea typeface="Twentieth Century"/>
              <a:cs typeface="Twentieth Century"/>
              <a:sym typeface="Twentieth Century"/>
            </a:endParaRPr>
          </a:p>
        </p:txBody>
      </p:sp>
      <p:sp>
        <p:nvSpPr>
          <p:cNvPr id="342" name="Google Shape;342;p14"/>
          <p:cNvSpPr/>
          <p:nvPr/>
        </p:nvSpPr>
        <p:spPr>
          <a:xfrm>
            <a:off x="9619869" y="1383231"/>
            <a:ext cx="1674056" cy="59084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62051" y="243571"/>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Вказівник Крену</a:t>
            </a:r>
            <a:endParaRPr/>
          </a:p>
        </p:txBody>
      </p:sp>
      <p:sp>
        <p:nvSpPr>
          <p:cNvPr id="343" name="Google Shape;343;p14"/>
          <p:cNvSpPr/>
          <p:nvPr/>
        </p:nvSpPr>
        <p:spPr>
          <a:xfrm>
            <a:off x="5863712" y="1271960"/>
            <a:ext cx="2295550" cy="57677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7533" y="284268"/>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Шкала для вказівника Крену</a:t>
            </a:r>
            <a:endParaRPr/>
          </a:p>
        </p:txBody>
      </p:sp>
      <p:sp>
        <p:nvSpPr>
          <p:cNvPr id="344" name="Google Shape;344;p14"/>
          <p:cNvSpPr/>
          <p:nvPr/>
        </p:nvSpPr>
        <p:spPr>
          <a:xfrm>
            <a:off x="9558997" y="5937485"/>
            <a:ext cx="1906172" cy="59741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5727" y="-422629"/>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Статичний літачок</a:t>
            </a:r>
            <a:endParaRPr/>
          </a:p>
        </p:txBody>
      </p:sp>
      <p:sp>
        <p:nvSpPr>
          <p:cNvPr id="345" name="Google Shape;345;p14"/>
          <p:cNvSpPr/>
          <p:nvPr/>
        </p:nvSpPr>
        <p:spPr>
          <a:xfrm>
            <a:off x="242668" y="3058328"/>
            <a:ext cx="1800665" cy="57677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6875" y="37134"/>
                </a:moveTo>
                <a:lnTo>
                  <a:pt x="143124" y="37134"/>
                </a:lnTo>
                <a:lnTo>
                  <a:pt x="178374" y="158414"/>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Лінія горизонту</a:t>
            </a:r>
            <a:endParaRPr/>
          </a:p>
        </p:txBody>
      </p:sp>
      <p:sp>
        <p:nvSpPr>
          <p:cNvPr id="346" name="Google Shape;346;p14"/>
          <p:cNvSpPr/>
          <p:nvPr/>
        </p:nvSpPr>
        <p:spPr>
          <a:xfrm>
            <a:off x="1330227" y="1383231"/>
            <a:ext cx="1800665" cy="57677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6875" y="37134"/>
                </a:moveTo>
                <a:lnTo>
                  <a:pt x="143124" y="37134"/>
                </a:lnTo>
                <a:lnTo>
                  <a:pt x="168061" y="372073"/>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Шкала Тангажу</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5"/>
          <p:cNvSpPr txBox="1"/>
          <p:nvPr/>
        </p:nvSpPr>
        <p:spPr>
          <a:xfrm>
            <a:off x="1143001" y="323095"/>
            <a:ext cx="9905998" cy="80232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800"/>
              <a:buFont typeface="Twentieth Century"/>
              <a:buNone/>
            </a:pPr>
            <a:r>
              <a:rPr lang="ru-RU" sz="4800" cap="none">
                <a:solidFill>
                  <a:schemeClr val="lt1"/>
                </a:solidFill>
                <a:latin typeface="Twentieth Century"/>
                <a:ea typeface="Twentieth Century"/>
                <a:cs typeface="Twentieth Century"/>
                <a:sym typeface="Twentieth Century"/>
              </a:rPr>
              <a:t>АВІАГОРИЗОНТ</a:t>
            </a:r>
            <a:endParaRPr/>
          </a:p>
        </p:txBody>
      </p:sp>
      <p:pic>
        <p:nvPicPr>
          <p:cNvPr id="352" name="Google Shape;352;p15"/>
          <p:cNvPicPr preferRelativeResize="0"/>
          <p:nvPr/>
        </p:nvPicPr>
        <p:blipFill rotWithShape="1">
          <a:blip r:embed="rId3">
            <a:alphaModFix/>
          </a:blip>
          <a:srcRect/>
          <a:stretch/>
        </p:blipFill>
        <p:spPr>
          <a:xfrm>
            <a:off x="2043333" y="2100894"/>
            <a:ext cx="3772926" cy="3169082"/>
          </a:xfrm>
          <a:prstGeom prst="rect">
            <a:avLst/>
          </a:prstGeom>
          <a:noFill/>
          <a:ln>
            <a:noFill/>
          </a:ln>
        </p:spPr>
      </p:pic>
      <p:sp>
        <p:nvSpPr>
          <p:cNvPr id="353" name="Google Shape;353;p15"/>
          <p:cNvSpPr/>
          <p:nvPr/>
        </p:nvSpPr>
        <p:spPr>
          <a:xfrm>
            <a:off x="2144676" y="5974651"/>
            <a:ext cx="1772529" cy="54160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7500" y="-249986"/>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Цифрове поле Крену</a:t>
            </a:r>
            <a:endParaRPr/>
          </a:p>
        </p:txBody>
      </p:sp>
      <p:sp>
        <p:nvSpPr>
          <p:cNvPr id="354" name="Google Shape;354;p15"/>
          <p:cNvSpPr/>
          <p:nvPr/>
        </p:nvSpPr>
        <p:spPr>
          <a:xfrm>
            <a:off x="6998896" y="6036152"/>
            <a:ext cx="1674056" cy="57677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111462" y="-239634"/>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Цифрове поле Тангажу</a:t>
            </a:r>
            <a:endParaRPr sz="1800">
              <a:solidFill>
                <a:schemeClr val="lt1"/>
              </a:solidFill>
              <a:latin typeface="Twentieth Century"/>
              <a:ea typeface="Twentieth Century"/>
              <a:cs typeface="Twentieth Century"/>
              <a:sym typeface="Twentieth Century"/>
            </a:endParaRPr>
          </a:p>
        </p:txBody>
      </p:sp>
      <p:sp>
        <p:nvSpPr>
          <p:cNvPr id="355" name="Google Shape;355;p15"/>
          <p:cNvSpPr/>
          <p:nvPr/>
        </p:nvSpPr>
        <p:spPr>
          <a:xfrm>
            <a:off x="5851121" y="1271960"/>
            <a:ext cx="2295550" cy="57677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7533" y="284268"/>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Шкала для вказівника Крену</a:t>
            </a:r>
            <a:endParaRPr/>
          </a:p>
        </p:txBody>
      </p:sp>
      <p:sp>
        <p:nvSpPr>
          <p:cNvPr id="356" name="Google Shape;356;p15"/>
          <p:cNvSpPr/>
          <p:nvPr/>
        </p:nvSpPr>
        <p:spPr>
          <a:xfrm>
            <a:off x="230077" y="3058328"/>
            <a:ext cx="1800665" cy="57677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6875" y="37134"/>
                </a:moveTo>
                <a:lnTo>
                  <a:pt x="143124" y="37134"/>
                </a:lnTo>
                <a:lnTo>
                  <a:pt x="202748" y="249146"/>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Лінія горизонту</a:t>
            </a:r>
            <a:endParaRPr/>
          </a:p>
        </p:txBody>
      </p:sp>
      <p:sp>
        <p:nvSpPr>
          <p:cNvPr id="357" name="Google Shape;357;p15"/>
          <p:cNvSpPr/>
          <p:nvPr/>
        </p:nvSpPr>
        <p:spPr>
          <a:xfrm>
            <a:off x="1140959" y="1135068"/>
            <a:ext cx="1800665" cy="57677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6875" y="37134"/>
                </a:moveTo>
                <a:lnTo>
                  <a:pt x="143124" y="37134"/>
                </a:lnTo>
                <a:lnTo>
                  <a:pt x="168061" y="372073"/>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Шкала Тангажу</a:t>
            </a:r>
            <a:endParaRPr sz="1800">
              <a:solidFill>
                <a:schemeClr val="lt1"/>
              </a:solidFill>
              <a:latin typeface="Twentieth Century"/>
              <a:ea typeface="Twentieth Century"/>
              <a:cs typeface="Twentieth Century"/>
              <a:sym typeface="Twentieth Century"/>
            </a:endParaRPr>
          </a:p>
        </p:txBody>
      </p:sp>
      <p:pic>
        <p:nvPicPr>
          <p:cNvPr id="358" name="Google Shape;358;p15"/>
          <p:cNvPicPr preferRelativeResize="0"/>
          <p:nvPr/>
        </p:nvPicPr>
        <p:blipFill rotWithShape="1">
          <a:blip r:embed="rId4">
            <a:alphaModFix/>
          </a:blip>
          <a:srcRect/>
          <a:stretch/>
        </p:blipFill>
        <p:spPr>
          <a:xfrm>
            <a:off x="6401635" y="2131470"/>
            <a:ext cx="4096398" cy="3169082"/>
          </a:xfrm>
          <a:prstGeom prst="rect">
            <a:avLst/>
          </a:prstGeom>
          <a:noFill/>
          <a:ln>
            <a:noFill/>
          </a:ln>
        </p:spPr>
      </p:pic>
      <p:sp>
        <p:nvSpPr>
          <p:cNvPr id="359" name="Google Shape;359;p15"/>
          <p:cNvSpPr/>
          <p:nvPr/>
        </p:nvSpPr>
        <p:spPr>
          <a:xfrm>
            <a:off x="10070035" y="1369164"/>
            <a:ext cx="1674056" cy="59084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4991" y="317857"/>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Вказівник Крену</a:t>
            </a:r>
            <a:endParaRPr/>
          </a:p>
        </p:txBody>
      </p:sp>
      <p:sp>
        <p:nvSpPr>
          <p:cNvPr id="360" name="Google Shape;360;p15"/>
          <p:cNvSpPr/>
          <p:nvPr/>
        </p:nvSpPr>
        <p:spPr>
          <a:xfrm>
            <a:off x="9558997" y="5937485"/>
            <a:ext cx="1906172" cy="59741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66354" y="-414152"/>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Статичний літачок</a:t>
            </a:r>
            <a:endParaRPr/>
          </a:p>
        </p:txBody>
      </p:sp>
      <p:sp>
        <p:nvSpPr>
          <p:cNvPr id="361" name="Google Shape;361;p15"/>
          <p:cNvSpPr/>
          <p:nvPr/>
        </p:nvSpPr>
        <p:spPr>
          <a:xfrm>
            <a:off x="4440273" y="5981400"/>
            <a:ext cx="1772529" cy="61837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40594" y="-181672"/>
                </a:lnTo>
              </a:path>
            </a:pathLst>
          </a:custGeom>
          <a:solidFill>
            <a:schemeClr val="accent4"/>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Попередження</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6"/>
          <p:cNvSpPr txBox="1"/>
          <p:nvPr/>
        </p:nvSpPr>
        <p:spPr>
          <a:xfrm>
            <a:off x="1143001" y="323095"/>
            <a:ext cx="10223694" cy="802320"/>
          </a:xfrm>
          <a:prstGeom prst="rect">
            <a:avLst/>
          </a:prstGeom>
          <a:noFill/>
          <a:ln>
            <a:noFill/>
          </a:ln>
        </p:spPr>
        <p:txBody>
          <a:bodyPr spcFirstLastPara="1" wrap="square" lIns="91425" tIns="45700" rIns="91425" bIns="45700" anchor="b" anchorCtr="0">
            <a:normAutofit fontScale="85000" lnSpcReduction="10000"/>
          </a:bodyPr>
          <a:lstStyle/>
          <a:p>
            <a:pPr marL="0" marR="0" lvl="0" indent="0" algn="ctr" rtl="0">
              <a:lnSpc>
                <a:spcPct val="90000"/>
              </a:lnSpc>
              <a:spcBef>
                <a:spcPts val="0"/>
              </a:spcBef>
              <a:spcAft>
                <a:spcPts val="0"/>
              </a:spcAft>
              <a:buClr>
                <a:schemeClr val="lt1"/>
              </a:buClr>
              <a:buSzPct val="100000"/>
              <a:buFont typeface="Twentieth Century"/>
              <a:buNone/>
            </a:pPr>
            <a:r>
              <a:rPr lang="ru-RU" sz="4800" cap="none">
                <a:solidFill>
                  <a:schemeClr val="lt1"/>
                </a:solidFill>
                <a:latin typeface="Twentieth Century"/>
                <a:ea typeface="Twentieth Century"/>
                <a:cs typeface="Twentieth Century"/>
                <a:sym typeface="Twentieth Century"/>
              </a:rPr>
              <a:t>ВИСОТОМІР ТА ВЕРТИКАЛЬНА ШВИДКІСТЬ</a:t>
            </a:r>
            <a:endParaRPr/>
          </a:p>
        </p:txBody>
      </p:sp>
      <p:pic>
        <p:nvPicPr>
          <p:cNvPr id="367" name="Google Shape;367;p16"/>
          <p:cNvPicPr preferRelativeResize="0"/>
          <p:nvPr/>
        </p:nvPicPr>
        <p:blipFill rotWithShape="1">
          <a:blip r:embed="rId3">
            <a:alphaModFix/>
          </a:blip>
          <a:srcRect/>
          <a:stretch/>
        </p:blipFill>
        <p:spPr>
          <a:xfrm>
            <a:off x="3410243" y="1960623"/>
            <a:ext cx="4509868" cy="2936753"/>
          </a:xfrm>
          <a:prstGeom prst="rect">
            <a:avLst/>
          </a:prstGeom>
          <a:noFill/>
          <a:ln>
            <a:noFill/>
          </a:ln>
        </p:spPr>
      </p:pic>
      <p:sp>
        <p:nvSpPr>
          <p:cNvPr id="368" name="Google Shape;368;p16"/>
          <p:cNvSpPr/>
          <p:nvPr/>
        </p:nvSpPr>
        <p:spPr>
          <a:xfrm>
            <a:off x="8257735" y="2095964"/>
            <a:ext cx="2117187" cy="6929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140519" y="212957"/>
                </a:lnTo>
              </a:path>
            </a:pathLst>
          </a:custGeom>
          <a:solidFill>
            <a:schemeClr val="accent3"/>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Висота над рівнем моря</a:t>
            </a:r>
            <a:endParaRPr/>
          </a:p>
        </p:txBody>
      </p:sp>
      <p:sp>
        <p:nvSpPr>
          <p:cNvPr id="369" name="Google Shape;369;p16"/>
          <p:cNvSpPr/>
          <p:nvPr/>
        </p:nvSpPr>
        <p:spPr>
          <a:xfrm>
            <a:off x="8593015" y="3376127"/>
            <a:ext cx="2117187" cy="6929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63176" y="25375"/>
                </a:lnTo>
              </a:path>
            </a:pathLst>
          </a:custGeom>
          <a:solidFill>
            <a:schemeClr val="accent3"/>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Одиниці виміру</a:t>
            </a:r>
            <a:endParaRPr/>
          </a:p>
        </p:txBody>
      </p:sp>
      <p:sp>
        <p:nvSpPr>
          <p:cNvPr id="370" name="Google Shape;370;p16"/>
          <p:cNvSpPr/>
          <p:nvPr/>
        </p:nvSpPr>
        <p:spPr>
          <a:xfrm>
            <a:off x="8466406" y="5626839"/>
            <a:ext cx="2117187" cy="6929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118193" y="-196312"/>
                </a:lnTo>
              </a:path>
            </a:pathLst>
          </a:custGeom>
          <a:solidFill>
            <a:schemeClr val="accent3"/>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Тиск над рівнем моря у hPa</a:t>
            </a:r>
            <a:endParaRPr sz="1800">
              <a:solidFill>
                <a:schemeClr val="lt1"/>
              </a:solidFill>
              <a:latin typeface="Twentieth Century"/>
              <a:ea typeface="Twentieth Century"/>
              <a:cs typeface="Twentieth Century"/>
              <a:sym typeface="Twentieth Century"/>
            </a:endParaRPr>
          </a:p>
        </p:txBody>
      </p:sp>
      <p:sp>
        <p:nvSpPr>
          <p:cNvPr id="371" name="Google Shape;371;p16"/>
          <p:cNvSpPr/>
          <p:nvPr/>
        </p:nvSpPr>
        <p:spPr>
          <a:xfrm>
            <a:off x="2351649" y="5841950"/>
            <a:ext cx="2117187" cy="6929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5549" y="32244"/>
                </a:moveTo>
                <a:lnTo>
                  <a:pt x="139469" y="32245"/>
                </a:lnTo>
                <a:lnTo>
                  <a:pt x="153701" y="-215801"/>
                </a:lnTo>
              </a:path>
            </a:pathLst>
          </a:custGeom>
          <a:solidFill>
            <a:schemeClr val="accent3"/>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Одиниці виміру</a:t>
            </a:r>
            <a:endParaRPr/>
          </a:p>
        </p:txBody>
      </p:sp>
      <p:sp>
        <p:nvSpPr>
          <p:cNvPr id="372" name="Google Shape;372;p16"/>
          <p:cNvSpPr/>
          <p:nvPr/>
        </p:nvSpPr>
        <p:spPr>
          <a:xfrm>
            <a:off x="801859" y="4676708"/>
            <a:ext cx="2117187" cy="6929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5549" y="32244"/>
                </a:moveTo>
                <a:lnTo>
                  <a:pt x="139469" y="32245"/>
                </a:lnTo>
                <a:lnTo>
                  <a:pt x="174432" y="-23347"/>
                </a:lnTo>
              </a:path>
            </a:pathLst>
          </a:custGeom>
          <a:solidFill>
            <a:schemeClr val="accent3"/>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Вертикальна швидкість</a:t>
            </a:r>
            <a:endParaRPr/>
          </a:p>
        </p:txBody>
      </p:sp>
      <p:sp>
        <p:nvSpPr>
          <p:cNvPr id="373" name="Google Shape;373;p16"/>
          <p:cNvSpPr/>
          <p:nvPr/>
        </p:nvSpPr>
        <p:spPr>
          <a:xfrm>
            <a:off x="801858" y="3216277"/>
            <a:ext cx="2117187" cy="98814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5549" y="32244"/>
                </a:moveTo>
                <a:lnTo>
                  <a:pt x="139469" y="32245"/>
                </a:lnTo>
                <a:lnTo>
                  <a:pt x="161675" y="71662"/>
                </a:lnTo>
              </a:path>
            </a:pathLst>
          </a:custGeom>
          <a:solidFill>
            <a:schemeClr val="accent3"/>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Шкала вертикальної швидкості</a:t>
            </a:r>
            <a:endParaRPr/>
          </a:p>
        </p:txBody>
      </p:sp>
      <p:sp>
        <p:nvSpPr>
          <p:cNvPr id="374" name="Google Shape;374;p16"/>
          <p:cNvSpPr/>
          <p:nvPr/>
        </p:nvSpPr>
        <p:spPr>
          <a:xfrm>
            <a:off x="758484" y="1861629"/>
            <a:ext cx="2117187" cy="92729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5549" y="32244"/>
                </a:moveTo>
                <a:lnTo>
                  <a:pt x="139469" y="32245"/>
                </a:lnTo>
                <a:lnTo>
                  <a:pt x="187189" y="196168"/>
                </a:lnTo>
              </a:path>
            </a:pathLst>
          </a:custGeom>
          <a:solidFill>
            <a:schemeClr val="accent3"/>
          </a:solidFill>
          <a:ln w="222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lt1"/>
                </a:solidFill>
                <a:latin typeface="Twentieth Century"/>
                <a:ea typeface="Twentieth Century"/>
                <a:cs typeface="Twentieth Century"/>
                <a:sym typeface="Twentieth Century"/>
              </a:rPr>
              <a:t>Вказівник вертикальної швидкості</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txBox="1">
            <a:spLocks noGrp="1"/>
          </p:cNvSpPr>
          <p:nvPr>
            <p:ph type="title"/>
          </p:nvPr>
        </p:nvSpPr>
        <p:spPr>
          <a:xfrm>
            <a:off x="1143001" y="238690"/>
            <a:ext cx="9905998" cy="1815194"/>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chemeClr val="lt1"/>
              </a:buClr>
              <a:buSzPts val="3600"/>
              <a:buFont typeface="Twentieth Century"/>
              <a:buNone/>
            </a:pPr>
            <a:r>
              <a:rPr lang="ru-RU"/>
              <a:t>ТЕСТУВАННЯ ПРИЛАДУ</a:t>
            </a:r>
            <a:br>
              <a:rPr lang="ru-RU"/>
            </a:br>
            <a:r>
              <a:rPr lang="ru-RU" sz="1800" b="1">
                <a:latin typeface="Times New Roman"/>
                <a:ea typeface="Times New Roman"/>
                <a:cs typeface="Times New Roman"/>
                <a:sym typeface="Times New Roman"/>
              </a:rPr>
              <a:t>ДОДАТОК Ґ: АКТ ПОПЕРЕДНІХ ВИПРОБУВАНЬ ДОСЛІДНОГО ЗРАЗКА</a:t>
            </a:r>
            <a:endParaRPr/>
          </a:p>
        </p:txBody>
      </p:sp>
      <p:graphicFrame>
        <p:nvGraphicFramePr>
          <p:cNvPr id="380" name="Google Shape;380;p17"/>
          <p:cNvGraphicFramePr/>
          <p:nvPr/>
        </p:nvGraphicFramePr>
        <p:xfrm>
          <a:off x="248530" y="2518365"/>
          <a:ext cx="6078700" cy="3011350"/>
        </p:xfrm>
        <a:graphic>
          <a:graphicData uri="http://schemas.openxmlformats.org/drawingml/2006/table">
            <a:tbl>
              <a:tblPr firstRow="1" firstCol="1" bandRow="1">
                <a:noFill/>
                <a:tableStyleId>{96877B8D-643D-4D1D-BA3C-A170C3B4A9C5}</a:tableStyleId>
              </a:tblPr>
              <a:tblGrid>
                <a:gridCol w="1012575">
                  <a:extLst>
                    <a:ext uri="{9D8B030D-6E8A-4147-A177-3AD203B41FA5}">
                      <a16:colId xmlns:a16="http://schemas.microsoft.com/office/drawing/2014/main" val="20000"/>
                    </a:ext>
                  </a:extLst>
                </a:gridCol>
                <a:gridCol w="1013225">
                  <a:extLst>
                    <a:ext uri="{9D8B030D-6E8A-4147-A177-3AD203B41FA5}">
                      <a16:colId xmlns:a16="http://schemas.microsoft.com/office/drawing/2014/main" val="20001"/>
                    </a:ext>
                  </a:extLst>
                </a:gridCol>
                <a:gridCol w="1013225">
                  <a:extLst>
                    <a:ext uri="{9D8B030D-6E8A-4147-A177-3AD203B41FA5}">
                      <a16:colId xmlns:a16="http://schemas.microsoft.com/office/drawing/2014/main" val="20002"/>
                    </a:ext>
                  </a:extLst>
                </a:gridCol>
                <a:gridCol w="1013225">
                  <a:extLst>
                    <a:ext uri="{9D8B030D-6E8A-4147-A177-3AD203B41FA5}">
                      <a16:colId xmlns:a16="http://schemas.microsoft.com/office/drawing/2014/main" val="20003"/>
                    </a:ext>
                  </a:extLst>
                </a:gridCol>
                <a:gridCol w="1013225">
                  <a:extLst>
                    <a:ext uri="{9D8B030D-6E8A-4147-A177-3AD203B41FA5}">
                      <a16:colId xmlns:a16="http://schemas.microsoft.com/office/drawing/2014/main" val="20004"/>
                    </a:ext>
                  </a:extLst>
                </a:gridCol>
                <a:gridCol w="1013225">
                  <a:extLst>
                    <a:ext uri="{9D8B030D-6E8A-4147-A177-3AD203B41FA5}">
                      <a16:colId xmlns:a16="http://schemas.microsoft.com/office/drawing/2014/main" val="20005"/>
                    </a:ext>
                  </a:extLst>
                </a:gridCol>
              </a:tblGrid>
              <a:tr h="377050">
                <a:tc gridSpan="2">
                  <a:txBody>
                    <a:bodyPr/>
                    <a:lstStyle/>
                    <a:p>
                      <a:pPr marL="0" marR="0" lvl="0" indent="0" algn="ctr" rtl="0">
                        <a:lnSpc>
                          <a:spcPct val="150000"/>
                        </a:lnSpc>
                        <a:spcBef>
                          <a:spcPts val="0"/>
                        </a:spcBef>
                        <a:spcAft>
                          <a:spcPts val="0"/>
                        </a:spcAft>
                        <a:buNone/>
                      </a:pPr>
                      <a:r>
                        <a:rPr lang="ru-RU" sz="1400" u="none" strike="noStrike" cap="none"/>
                        <a:t>Вимірювання №1</a:t>
                      </a:r>
                      <a:endParaRPr sz="1200" u="none" strike="noStrike" cap="none">
                        <a:latin typeface="Times New Roman"/>
                        <a:ea typeface="Times New Roman"/>
                        <a:cs typeface="Times New Roman"/>
                        <a:sym typeface="Times New Roman"/>
                      </a:endParaRPr>
                    </a:p>
                  </a:txBody>
                  <a:tcPr marL="68575" marR="68575" marT="0" marB="0"/>
                </a:tc>
                <a:tc hMerge="1">
                  <a:txBody>
                    <a:bodyPr/>
                    <a:lstStyle/>
                    <a:p>
                      <a:endParaRPr lang="uk-UA"/>
                    </a:p>
                  </a:txBody>
                  <a:tcPr/>
                </a:tc>
                <a:tc gridSpan="2">
                  <a:txBody>
                    <a:bodyPr/>
                    <a:lstStyle/>
                    <a:p>
                      <a:pPr marL="0" marR="0" lvl="0" indent="0" algn="ctr" rtl="0">
                        <a:lnSpc>
                          <a:spcPct val="150000"/>
                        </a:lnSpc>
                        <a:spcBef>
                          <a:spcPts val="0"/>
                        </a:spcBef>
                        <a:spcAft>
                          <a:spcPts val="0"/>
                        </a:spcAft>
                        <a:buNone/>
                      </a:pPr>
                      <a:r>
                        <a:rPr lang="ru-RU" sz="1400" u="none" strike="noStrike" cap="none"/>
                        <a:t>Вимірювання №2</a:t>
                      </a:r>
                      <a:endParaRPr sz="1200" u="none" strike="noStrike" cap="none">
                        <a:latin typeface="Times New Roman"/>
                        <a:ea typeface="Times New Roman"/>
                        <a:cs typeface="Times New Roman"/>
                        <a:sym typeface="Times New Roman"/>
                      </a:endParaRPr>
                    </a:p>
                  </a:txBody>
                  <a:tcPr marL="68575" marR="68575" marT="0" marB="0"/>
                </a:tc>
                <a:tc hMerge="1">
                  <a:txBody>
                    <a:bodyPr/>
                    <a:lstStyle/>
                    <a:p>
                      <a:endParaRPr lang="uk-UA"/>
                    </a:p>
                  </a:txBody>
                  <a:tcPr/>
                </a:tc>
                <a:tc gridSpan="2">
                  <a:txBody>
                    <a:bodyPr/>
                    <a:lstStyle/>
                    <a:p>
                      <a:pPr marL="0" marR="0" lvl="0" indent="0" algn="ctr" rtl="0">
                        <a:lnSpc>
                          <a:spcPct val="150000"/>
                        </a:lnSpc>
                        <a:spcBef>
                          <a:spcPts val="0"/>
                        </a:spcBef>
                        <a:spcAft>
                          <a:spcPts val="0"/>
                        </a:spcAft>
                        <a:buNone/>
                      </a:pPr>
                      <a:r>
                        <a:rPr lang="ru-RU" sz="1400" u="none" strike="noStrike" cap="none"/>
                        <a:t>Вимірювання №3</a:t>
                      </a:r>
                      <a:endParaRPr sz="1200" u="none" strike="noStrike" cap="none">
                        <a:latin typeface="Times New Roman"/>
                        <a:ea typeface="Times New Roman"/>
                        <a:cs typeface="Times New Roman"/>
                        <a:sym typeface="Times New Roman"/>
                      </a:endParaRPr>
                    </a:p>
                  </a:txBody>
                  <a:tcPr marL="68575" marR="68575" marT="0" marB="0"/>
                </a:tc>
                <a:tc hMerge="1">
                  <a:txBody>
                    <a:bodyPr/>
                    <a:lstStyle/>
                    <a:p>
                      <a:endParaRPr lang="uk-UA"/>
                    </a:p>
                  </a:txBody>
                  <a:tcPr/>
                </a:tc>
                <a:extLst>
                  <a:ext uri="{0D108BD9-81ED-4DB2-BD59-A6C34878D82A}">
                    <a16:rowId xmlns:a16="http://schemas.microsoft.com/office/drawing/2014/main" val="10000"/>
                  </a:ext>
                </a:extLst>
              </a:tr>
              <a:tr h="377400">
                <a:tc>
                  <a:txBody>
                    <a:bodyPr/>
                    <a:lstStyle/>
                    <a:p>
                      <a:pPr marL="0" marR="0" lvl="0" indent="0" algn="l" rtl="0">
                        <a:lnSpc>
                          <a:spcPct val="150000"/>
                        </a:lnSpc>
                        <a:spcBef>
                          <a:spcPts val="0"/>
                        </a:spcBef>
                        <a:spcAft>
                          <a:spcPts val="0"/>
                        </a:spcAft>
                        <a:buNone/>
                      </a:pPr>
                      <a:r>
                        <a:rPr lang="ru-RU" sz="1400" u="none" strike="noStrike" cap="none"/>
                        <a:t>Еталон (м)</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Зразок (м)</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Еталон (м)</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Зразок (м)</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Еталон (м)</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Зразок (м)</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376150">
                <a:tc>
                  <a:txBody>
                    <a:bodyPr/>
                    <a:lstStyle/>
                    <a:p>
                      <a:pPr marL="0" marR="0" lvl="0" indent="0" algn="l" rtl="0">
                        <a:lnSpc>
                          <a:spcPct val="150000"/>
                        </a:lnSpc>
                        <a:spcBef>
                          <a:spcPts val="0"/>
                        </a:spcBef>
                        <a:spcAft>
                          <a:spcPts val="0"/>
                        </a:spcAft>
                        <a:buNone/>
                      </a:pPr>
                      <a:r>
                        <a:rPr lang="ru-RU" sz="1400" u="none" strike="noStrike" cap="none"/>
                        <a:t>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5</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376150">
                <a:tc>
                  <a:txBody>
                    <a:bodyPr/>
                    <a:lstStyle/>
                    <a:p>
                      <a:pPr marL="0" marR="0" lvl="0" indent="0" algn="l" rtl="0">
                        <a:lnSpc>
                          <a:spcPct val="150000"/>
                        </a:lnSpc>
                        <a:spcBef>
                          <a:spcPts val="0"/>
                        </a:spcBef>
                        <a:spcAft>
                          <a:spcPts val="0"/>
                        </a:spcAft>
                        <a:buNone/>
                      </a:pPr>
                      <a:r>
                        <a:rPr lang="ru-RU" sz="1400" u="none" strike="noStrike" cap="none"/>
                        <a:t>1000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1012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1000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1001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1000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1000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376150">
                <a:tc>
                  <a:txBody>
                    <a:bodyPr/>
                    <a:lstStyle/>
                    <a:p>
                      <a:pPr marL="0" marR="0" lvl="0" indent="0" algn="l" rtl="0">
                        <a:lnSpc>
                          <a:spcPct val="150000"/>
                        </a:lnSpc>
                        <a:spcBef>
                          <a:spcPts val="0"/>
                        </a:spcBef>
                        <a:spcAft>
                          <a:spcPts val="0"/>
                        </a:spcAft>
                        <a:buNone/>
                      </a:pPr>
                      <a:r>
                        <a:rPr lang="ru-RU" sz="1400" u="none" strike="noStrike" cap="none"/>
                        <a:t>2000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2025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2000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2005</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2000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2000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r h="376150">
                <a:tc>
                  <a:txBody>
                    <a:bodyPr/>
                    <a:lstStyle/>
                    <a:p>
                      <a:pPr marL="0" marR="0" lvl="0" indent="0" algn="l" rtl="0">
                        <a:lnSpc>
                          <a:spcPct val="150000"/>
                        </a:lnSpc>
                        <a:spcBef>
                          <a:spcPts val="0"/>
                        </a:spcBef>
                        <a:spcAft>
                          <a:spcPts val="0"/>
                        </a:spcAft>
                        <a:buNone/>
                      </a:pPr>
                      <a:r>
                        <a:rPr lang="ru-RU" sz="1400" u="none" strike="noStrike" cap="none"/>
                        <a:t>3000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3100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3000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3012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3000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3000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5"/>
                  </a:ext>
                </a:extLst>
              </a:tr>
              <a:tr h="376150">
                <a:tc>
                  <a:txBody>
                    <a:bodyPr/>
                    <a:lstStyle/>
                    <a:p>
                      <a:pPr marL="0" marR="0" lvl="0" indent="0" algn="l" rtl="0">
                        <a:lnSpc>
                          <a:spcPct val="150000"/>
                        </a:lnSpc>
                        <a:spcBef>
                          <a:spcPts val="0"/>
                        </a:spcBef>
                        <a:spcAft>
                          <a:spcPts val="0"/>
                        </a:spcAft>
                        <a:buNone/>
                      </a:pPr>
                      <a:r>
                        <a:rPr lang="ru-RU" sz="1400" u="none" strike="noStrike" cap="none"/>
                        <a:t>4000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4105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4000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4020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4000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4000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6"/>
                  </a:ext>
                </a:extLst>
              </a:tr>
              <a:tr h="376150">
                <a:tc>
                  <a:txBody>
                    <a:bodyPr/>
                    <a:lstStyle/>
                    <a:p>
                      <a:pPr marL="0" marR="0" lvl="0" indent="0" algn="l" rtl="0">
                        <a:lnSpc>
                          <a:spcPct val="150000"/>
                        </a:lnSpc>
                        <a:spcBef>
                          <a:spcPts val="0"/>
                        </a:spcBef>
                        <a:spcAft>
                          <a:spcPts val="0"/>
                        </a:spcAft>
                        <a:buNone/>
                      </a:pPr>
                      <a:r>
                        <a:rPr lang="ru-RU" sz="1400" u="none" strike="noStrike" cap="none"/>
                        <a:t>5000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5126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5000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5025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5000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50000"/>
                        </a:lnSpc>
                        <a:spcBef>
                          <a:spcPts val="0"/>
                        </a:spcBef>
                        <a:spcAft>
                          <a:spcPts val="0"/>
                        </a:spcAft>
                        <a:buNone/>
                      </a:pPr>
                      <a:r>
                        <a:rPr lang="ru-RU" sz="1400" u="none" strike="noStrike" cap="none"/>
                        <a:t>4997</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7"/>
                  </a:ext>
                </a:extLst>
              </a:tr>
            </a:tbl>
          </a:graphicData>
        </a:graphic>
      </p:graphicFrame>
      <p:pic>
        <p:nvPicPr>
          <p:cNvPr id="381" name="Google Shape;381;p17"/>
          <p:cNvPicPr preferRelativeResize="0"/>
          <p:nvPr/>
        </p:nvPicPr>
        <p:blipFill rotWithShape="1">
          <a:blip r:embed="rId3">
            <a:alphaModFix/>
          </a:blip>
          <a:srcRect l="15883" r="24481"/>
          <a:stretch/>
        </p:blipFill>
        <p:spPr>
          <a:xfrm>
            <a:off x="9241581" y="2755929"/>
            <a:ext cx="2701889" cy="2536156"/>
          </a:xfrm>
          <a:prstGeom prst="rect">
            <a:avLst/>
          </a:prstGeom>
          <a:noFill/>
          <a:ln>
            <a:noFill/>
          </a:ln>
        </p:spPr>
      </p:pic>
      <p:pic>
        <p:nvPicPr>
          <p:cNvPr id="382" name="Google Shape;382;p17"/>
          <p:cNvPicPr preferRelativeResize="0"/>
          <p:nvPr/>
        </p:nvPicPr>
        <p:blipFill rotWithShape="1">
          <a:blip r:embed="rId4">
            <a:alphaModFix/>
          </a:blip>
          <a:srcRect/>
          <a:stretch/>
        </p:blipFill>
        <p:spPr>
          <a:xfrm>
            <a:off x="6510210" y="2755929"/>
            <a:ext cx="2548349" cy="25361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8"/>
          <p:cNvSpPr txBox="1">
            <a:spLocks noGrp="1"/>
          </p:cNvSpPr>
          <p:nvPr>
            <p:ph type="title"/>
          </p:nvPr>
        </p:nvSpPr>
        <p:spPr>
          <a:xfrm>
            <a:off x="1494694" y="182880"/>
            <a:ext cx="9534378" cy="2264899"/>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lt1"/>
              </a:buClr>
              <a:buSzPts val="1800"/>
              <a:buFont typeface="Times New Roman"/>
              <a:buNone/>
            </a:pPr>
            <a:r>
              <a:rPr lang="ru-RU" sz="1800" b="1">
                <a:latin typeface="Times New Roman"/>
                <a:ea typeface="Times New Roman"/>
                <a:cs typeface="Times New Roman"/>
                <a:sym typeface="Times New Roman"/>
              </a:rPr>
              <a:t>УЧАСТЬ У МІЖНАРОДНІЙ НАУКОВО-ПРАКТИЧНІЙ ІНТЕРНЕТ-КОНФЕРЕНЦІЇ «ІНФОРМАЦІЙНЕ СУСПІЛЬСТВО: ТЕХНОЛОГІЧНІ, ЕКОНОМІЧНІ ТА ТЕХНІЧНІ АСПЕКТИ» (8-9 ЧЕРВНЯ 2023 Р., ВИПУСК 78)</a:t>
            </a:r>
            <a:br>
              <a:rPr lang="ru-RU" sz="1800">
                <a:latin typeface="Arial"/>
                <a:ea typeface="Arial"/>
                <a:cs typeface="Arial"/>
                <a:sym typeface="Arial"/>
              </a:rPr>
            </a:br>
            <a:r>
              <a:rPr lang="ru-RU" sz="1800">
                <a:latin typeface="Times New Roman"/>
                <a:ea typeface="Times New Roman"/>
                <a:cs typeface="Times New Roman"/>
                <a:sym typeface="Times New Roman"/>
              </a:rPr>
              <a:t>ВИ МОЖЕТЕ ПЕРЕГЛЯНУТИ ЇЇ ЗА НАСТУПНИМ ПОСИЛАННЯМ:</a:t>
            </a:r>
            <a:br>
              <a:rPr lang="ru-RU" sz="1800">
                <a:latin typeface="Arial"/>
                <a:ea typeface="Arial"/>
                <a:cs typeface="Arial"/>
                <a:sym typeface="Arial"/>
              </a:rPr>
            </a:br>
            <a:r>
              <a:rPr lang="ru-RU" sz="1800">
                <a:latin typeface="Times New Roman"/>
                <a:ea typeface="Times New Roman"/>
                <a:cs typeface="Times New Roman"/>
                <a:sym typeface="Times New Roman"/>
              </a:rPr>
              <a:t>URL:  </a:t>
            </a:r>
            <a:r>
              <a:rPr lang="ru-RU" sz="1800">
                <a:latin typeface="Arial"/>
                <a:ea typeface="Arial"/>
                <a:cs typeface="Arial"/>
                <a:sym typeface="Arial"/>
              </a:rPr>
              <a:t> </a:t>
            </a:r>
            <a:r>
              <a:rPr lang="ru-RU" sz="1800" u="sng">
                <a:solidFill>
                  <a:srgbClr val="0000FF"/>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HTTP://WWW.KONFERENCIAONLINE.ORG.UA/UA/ARTICLE/ID-1165/</a:t>
            </a:r>
            <a:endParaRPr/>
          </a:p>
        </p:txBody>
      </p:sp>
      <p:pic>
        <p:nvPicPr>
          <p:cNvPr id="2" name="Рисунок 1">
            <a:extLst>
              <a:ext uri="{FF2B5EF4-FFF2-40B4-BE49-F238E27FC236}">
                <a16:creationId xmlns:a16="http://schemas.microsoft.com/office/drawing/2014/main" id="{1E615DA4-4756-4E85-9EDA-B579CE02D0CB}"/>
              </a:ext>
            </a:extLst>
          </p:cNvPr>
          <p:cNvPicPr>
            <a:picLocks noChangeAspect="1"/>
          </p:cNvPicPr>
          <p:nvPr/>
        </p:nvPicPr>
        <p:blipFill>
          <a:blip r:embed="rId4"/>
          <a:stretch>
            <a:fillRect/>
          </a:stretch>
        </p:blipFill>
        <p:spPr>
          <a:xfrm>
            <a:off x="3391910" y="2447779"/>
            <a:ext cx="5739945" cy="40457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Місце для тексту 2">
            <a:extLst>
              <a:ext uri="{FF2B5EF4-FFF2-40B4-BE49-F238E27FC236}">
                <a16:creationId xmlns:a16="http://schemas.microsoft.com/office/drawing/2014/main" id="{6A58F912-C3EE-4E82-8B95-09BC8D3AE015}"/>
              </a:ext>
            </a:extLst>
          </p:cNvPr>
          <p:cNvSpPr>
            <a:spLocks noGrp="1"/>
          </p:cNvSpPr>
          <p:nvPr>
            <p:ph type="body" idx="1"/>
          </p:nvPr>
        </p:nvSpPr>
        <p:spPr>
          <a:xfrm>
            <a:off x="1000735" y="658496"/>
            <a:ext cx="9905999" cy="2770504"/>
          </a:xfrm>
        </p:spPr>
        <p:txBody>
          <a:bodyPr>
            <a:normAutofit/>
          </a:bodyPr>
          <a:lstStyle/>
          <a:p>
            <a:pPr marL="85725" indent="0">
              <a:lnSpc>
                <a:spcPct val="150000"/>
              </a:lnSpc>
              <a:buNone/>
            </a:pPr>
            <a:r>
              <a:rPr lang="uk-UA" dirty="0"/>
              <a:t>Подальший розвиток </a:t>
            </a:r>
            <a:r>
              <a:rPr lang="uk-UA" dirty="0" err="1"/>
              <a:t>проєкту</a:t>
            </a:r>
            <a:r>
              <a:rPr lang="uk-UA" dirty="0"/>
              <a:t> передбачає розширення номенклатури змінних модулів</a:t>
            </a:r>
            <a:r>
              <a:rPr lang="en-US" dirty="0"/>
              <a:t> </a:t>
            </a:r>
            <a:r>
              <a:rPr lang="uk-UA" dirty="0"/>
              <a:t>для реалізації нових функцій, розробки </a:t>
            </a:r>
            <a:r>
              <a:rPr lang="uk-UA" dirty="0" err="1"/>
              <a:t>схемотехнічного</a:t>
            </a:r>
            <a:r>
              <a:rPr lang="uk-UA" dirty="0"/>
              <a:t> рішення для одночасного</a:t>
            </a:r>
            <a:r>
              <a:rPr lang="en-US" dirty="0"/>
              <a:t> </a:t>
            </a:r>
            <a:r>
              <a:rPr lang="uk-UA" dirty="0"/>
              <a:t>підключення декількох модулів та вибіркового відображення потрібної інформації на</a:t>
            </a:r>
            <a:r>
              <a:rPr lang="en-US" dirty="0"/>
              <a:t> </a:t>
            </a:r>
            <a:r>
              <a:rPr lang="uk-UA" dirty="0"/>
              <a:t>графічному дисплеї.</a:t>
            </a:r>
          </a:p>
        </p:txBody>
      </p:sp>
      <p:pic>
        <p:nvPicPr>
          <p:cNvPr id="7" name="Рисунок 6">
            <a:extLst>
              <a:ext uri="{FF2B5EF4-FFF2-40B4-BE49-F238E27FC236}">
                <a16:creationId xmlns:a16="http://schemas.microsoft.com/office/drawing/2014/main" id="{D7D7D024-F80B-4400-A41E-0D7964105186}"/>
              </a:ext>
            </a:extLst>
          </p:cNvPr>
          <p:cNvPicPr>
            <a:picLocks noChangeAspect="1"/>
          </p:cNvPicPr>
          <p:nvPr/>
        </p:nvPicPr>
        <p:blipFill>
          <a:blip r:embed="rId2"/>
          <a:stretch>
            <a:fillRect/>
          </a:stretch>
        </p:blipFill>
        <p:spPr>
          <a:xfrm>
            <a:off x="1285266" y="3805931"/>
            <a:ext cx="4278675" cy="2406298"/>
          </a:xfrm>
          <a:prstGeom prst="rect">
            <a:avLst/>
          </a:prstGeom>
        </p:spPr>
      </p:pic>
      <p:pic>
        <p:nvPicPr>
          <p:cNvPr id="8" name="Рисунок 7">
            <a:extLst>
              <a:ext uri="{FF2B5EF4-FFF2-40B4-BE49-F238E27FC236}">
                <a16:creationId xmlns:a16="http://schemas.microsoft.com/office/drawing/2014/main" id="{4E4BDF6F-BF2B-4F92-9068-93DB790BA833}"/>
              </a:ext>
            </a:extLst>
          </p:cNvPr>
          <p:cNvPicPr>
            <a:picLocks noChangeAspect="1"/>
          </p:cNvPicPr>
          <p:nvPr/>
        </p:nvPicPr>
        <p:blipFill>
          <a:blip r:embed="rId3"/>
          <a:stretch>
            <a:fillRect/>
          </a:stretch>
        </p:blipFill>
        <p:spPr>
          <a:xfrm>
            <a:off x="7112221" y="3805930"/>
            <a:ext cx="3609448" cy="2406299"/>
          </a:xfrm>
          <a:prstGeom prst="rect">
            <a:avLst/>
          </a:prstGeom>
        </p:spPr>
      </p:pic>
    </p:spTree>
    <p:extLst>
      <p:ext uri="{BB962C8B-B14F-4D97-AF65-F5344CB8AC3E}">
        <p14:creationId xmlns:p14="http://schemas.microsoft.com/office/powerpoint/2010/main" val="1118016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9"/>
          <p:cNvSpPr txBox="1">
            <a:spLocks noGrp="1"/>
          </p:cNvSpPr>
          <p:nvPr>
            <p:ph type="title"/>
          </p:nvPr>
        </p:nvSpPr>
        <p:spPr>
          <a:xfrm>
            <a:off x="1143001" y="2362912"/>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ru-RU"/>
              <a:t>ДЯКУЮ ЗА УВАГУ</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
          <p:cNvSpPr txBox="1"/>
          <p:nvPr/>
        </p:nvSpPr>
        <p:spPr>
          <a:xfrm>
            <a:off x="2293034" y="323557"/>
            <a:ext cx="9495600" cy="4802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a:solidFill>
                  <a:schemeClr val="lt1"/>
                </a:solidFill>
                <a:latin typeface="Arial"/>
                <a:ea typeface="Arial"/>
                <a:cs typeface="Arial"/>
                <a:sym typeface="Arial"/>
              </a:rPr>
              <a:t>Перше </a:t>
            </a:r>
            <a:r>
              <a:rPr lang="ru-RU" sz="1800" b="0" i="0" u="none" strike="noStrike" cap="none" dirty="0" err="1">
                <a:solidFill>
                  <a:schemeClr val="lt1"/>
                </a:solidFill>
                <a:latin typeface="Arial"/>
                <a:ea typeface="Arial"/>
                <a:cs typeface="Arial"/>
                <a:sym typeface="Arial"/>
              </a:rPr>
              <a:t>покоління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авіоніки</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аналогова</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авіоніка</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Це</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початковий</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етап</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розвитку</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авіоніки</a:t>
            </a:r>
            <a:r>
              <a:rPr lang="ru-RU" sz="1800" b="0" i="0" u="none" strike="noStrike" cap="none" dirty="0">
                <a:solidFill>
                  <a:schemeClr val="lt1"/>
                </a:solidFill>
                <a:latin typeface="Arial"/>
                <a:ea typeface="Arial"/>
                <a:cs typeface="Arial"/>
                <a:sym typeface="Arial"/>
              </a:rPr>
              <a:t>, коли </a:t>
            </a:r>
            <a:r>
              <a:rPr lang="ru-RU" sz="1800" b="0" i="0" u="none" strike="noStrike" cap="none" dirty="0" err="1">
                <a:solidFill>
                  <a:schemeClr val="lt1"/>
                </a:solidFill>
                <a:latin typeface="Arial"/>
                <a:ea typeface="Arial"/>
                <a:cs typeface="Arial"/>
                <a:sym typeface="Arial"/>
              </a:rPr>
              <a:t>електронні</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системи</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були</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базовими</a:t>
            </a:r>
            <a:r>
              <a:rPr lang="ru-RU" sz="1800" b="0" i="0" u="none" strike="noStrike" cap="none" dirty="0">
                <a:solidFill>
                  <a:schemeClr val="lt1"/>
                </a:solidFill>
                <a:latin typeface="Arial"/>
                <a:ea typeface="Arial"/>
                <a:cs typeface="Arial"/>
                <a:sym typeface="Arial"/>
              </a:rPr>
              <a:t> та </a:t>
            </a:r>
            <a:r>
              <a:rPr lang="ru-RU" sz="1800" b="0" i="0" u="none" strike="noStrike" cap="none" dirty="0" err="1">
                <a:solidFill>
                  <a:schemeClr val="lt1"/>
                </a:solidFill>
                <a:latin typeface="Arial"/>
                <a:ea typeface="Arial"/>
                <a:cs typeface="Arial"/>
                <a:sym typeface="Arial"/>
              </a:rPr>
              <a:t>працювали</a:t>
            </a:r>
            <a:r>
              <a:rPr lang="ru-RU" sz="1800" b="0" i="0" u="none" strike="noStrike" cap="none" dirty="0">
                <a:solidFill>
                  <a:schemeClr val="lt1"/>
                </a:solidFill>
                <a:latin typeface="Arial"/>
                <a:ea typeface="Arial"/>
                <a:cs typeface="Arial"/>
                <a:sym typeface="Arial"/>
              </a:rPr>
              <a:t> на </a:t>
            </a:r>
            <a:r>
              <a:rPr lang="ru-RU" sz="1800" b="0" i="0" u="none" strike="noStrike" cap="none" dirty="0" err="1">
                <a:solidFill>
                  <a:schemeClr val="lt1"/>
                </a:solidFill>
                <a:latin typeface="Arial"/>
                <a:ea typeface="Arial"/>
                <a:cs typeface="Arial"/>
                <a:sym typeface="Arial"/>
              </a:rPr>
              <a:t>принципі</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аналогових</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сигналів</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Відображення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даних</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навігація</a:t>
            </a:r>
            <a:r>
              <a:rPr lang="ru-RU" sz="1800" b="0" i="0" u="none" strike="noStrike" cap="none" dirty="0">
                <a:solidFill>
                  <a:schemeClr val="lt1"/>
                </a:solidFill>
                <a:latin typeface="Arial"/>
                <a:ea typeface="Arial"/>
                <a:cs typeface="Arial"/>
                <a:sym typeface="Arial"/>
              </a:rPr>
              <a:t> та </a:t>
            </a:r>
            <a:r>
              <a:rPr lang="ru-RU" sz="1800" b="0" i="0" u="none" strike="noStrike" cap="none" dirty="0" err="1">
                <a:solidFill>
                  <a:schemeClr val="lt1"/>
                </a:solidFill>
                <a:latin typeface="Arial"/>
                <a:ea typeface="Arial"/>
                <a:cs typeface="Arial"/>
                <a:sym typeface="Arial"/>
              </a:rPr>
              <a:t>керування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здійснювалися</a:t>
            </a:r>
            <a:r>
              <a:rPr lang="ru-RU" sz="1800" b="0" i="0" u="none" strike="noStrike" cap="none" dirty="0">
                <a:solidFill>
                  <a:schemeClr val="lt1"/>
                </a:solidFill>
                <a:latin typeface="Arial"/>
                <a:ea typeface="Arial"/>
                <a:cs typeface="Arial"/>
                <a:sym typeface="Arial"/>
              </a:rPr>
              <a:t> за </a:t>
            </a:r>
            <a:r>
              <a:rPr lang="ru-RU" sz="1800" b="0" i="0" u="none" strike="noStrike" cap="none" dirty="0" err="1">
                <a:solidFill>
                  <a:schemeClr val="lt1"/>
                </a:solidFill>
                <a:latin typeface="Arial"/>
                <a:ea typeface="Arial"/>
                <a:cs typeface="Arial"/>
                <a:sym typeface="Arial"/>
              </a:rPr>
              <a:t>допомогою</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аналогових</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приладів</a:t>
            </a:r>
            <a:r>
              <a:rPr lang="ru-RU" sz="1800" b="0" i="0" u="none" strike="noStrike" cap="none" dirty="0">
                <a:solidFill>
                  <a:schemeClr val="lt1"/>
                </a:solidFill>
                <a:latin typeface="Arial"/>
                <a:ea typeface="Arial"/>
                <a:cs typeface="Arial"/>
                <a:sym typeface="Arial"/>
              </a:rPr>
              <a:t>, таких як </a:t>
            </a:r>
            <a:r>
              <a:rPr lang="ru-RU" sz="1800" b="0" i="0" u="none" strike="noStrike" cap="none" dirty="0" err="1">
                <a:solidFill>
                  <a:schemeClr val="lt1"/>
                </a:solidFill>
                <a:latin typeface="Arial"/>
                <a:ea typeface="Arial"/>
                <a:cs typeface="Arial"/>
                <a:sym typeface="Arial"/>
              </a:rPr>
              <a:t>шкали</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індикатори</a:t>
            </a:r>
            <a:r>
              <a:rPr lang="ru-RU" sz="1800" b="0" i="0" u="none" strike="noStrike" cap="none" dirty="0">
                <a:solidFill>
                  <a:schemeClr val="lt1"/>
                </a:solidFill>
                <a:latin typeface="Arial"/>
                <a:ea typeface="Arial"/>
                <a:cs typeface="Arial"/>
                <a:sym typeface="Arial"/>
              </a:rPr>
              <a:t> та ручки </a:t>
            </a:r>
            <a:r>
              <a:rPr lang="ru-RU" sz="1800" b="0" i="0" u="none" strike="noStrike" cap="none" dirty="0" err="1">
                <a:solidFill>
                  <a:schemeClr val="lt1"/>
                </a:solidFill>
                <a:latin typeface="Arial"/>
                <a:ea typeface="Arial"/>
                <a:cs typeface="Arial"/>
                <a:sym typeface="Arial"/>
              </a:rPr>
              <a:t>керування</a:t>
            </a:r>
            <a:r>
              <a:rPr lang="ru-RU" sz="1800" b="0" i="0" u="none" strike="noStrike" cap="none" dirty="0">
                <a:solidFill>
                  <a:schemeClr val="lt1"/>
                </a:solidFill>
                <a:latin typeface="Arial"/>
                <a:ea typeface="Arial"/>
                <a:cs typeface="Arial"/>
                <a:sym typeface="Arial"/>
              </a:rPr>
              <a:t>.</a:t>
            </a:r>
            <a:endParaRPr dirty="0"/>
          </a:p>
          <a:p>
            <a:pPr marL="0" marR="0" lvl="0" indent="0" algn="just" rtl="0">
              <a:spcBef>
                <a:spcPts val="0"/>
              </a:spcBef>
              <a:spcAft>
                <a:spcPts val="0"/>
              </a:spcAft>
              <a:buNone/>
            </a:pPr>
            <a:endParaRPr sz="1800" b="0" i="0" u="none" strike="noStrike" cap="none" dirty="0">
              <a:solidFill>
                <a:schemeClr val="lt1"/>
              </a:solidFill>
              <a:latin typeface="Arial"/>
              <a:ea typeface="Arial"/>
              <a:cs typeface="Arial"/>
              <a:sym typeface="Arial"/>
            </a:endParaRPr>
          </a:p>
          <a:p>
            <a:pPr marL="0" marR="0" lvl="0" indent="0" algn="just" rtl="0">
              <a:spcBef>
                <a:spcPts val="0"/>
              </a:spcBef>
              <a:spcAft>
                <a:spcPts val="0"/>
              </a:spcAft>
              <a:buNone/>
            </a:pPr>
            <a:r>
              <a:rPr lang="ru-RU" sz="1800" b="0" i="0" u="none" strike="noStrike" cap="none" dirty="0">
                <a:solidFill>
                  <a:schemeClr val="lt1"/>
                </a:solidFill>
                <a:latin typeface="Arial"/>
                <a:ea typeface="Arial"/>
                <a:cs typeface="Arial"/>
                <a:sym typeface="Arial"/>
              </a:rPr>
              <a:t>	Друге </a:t>
            </a:r>
            <a:r>
              <a:rPr lang="ru-RU" sz="1800" b="0" i="0" u="none" strike="noStrike" cap="none" dirty="0" err="1">
                <a:solidFill>
                  <a:schemeClr val="lt1"/>
                </a:solidFill>
                <a:latin typeface="Arial"/>
                <a:ea typeface="Arial"/>
                <a:cs typeface="Arial"/>
                <a:sym typeface="Arial"/>
              </a:rPr>
              <a:t>покоління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авіоніки</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цифрова</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авіоніка</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З'явилось</a:t>
            </a:r>
            <a:r>
              <a:rPr lang="ru-RU" sz="1800" b="0" i="0" u="none" strike="noStrike" cap="none" dirty="0">
                <a:solidFill>
                  <a:schemeClr val="lt1"/>
                </a:solidFill>
                <a:latin typeface="Arial"/>
                <a:ea typeface="Arial"/>
                <a:cs typeface="Arial"/>
                <a:sym typeface="Arial"/>
              </a:rPr>
              <a:t> з </a:t>
            </a:r>
            <a:r>
              <a:rPr lang="ru-RU" sz="1800" b="0" i="0" u="none" strike="noStrike" cap="none" dirty="0" err="1">
                <a:solidFill>
                  <a:schemeClr val="lt1"/>
                </a:solidFill>
                <a:latin typeface="Arial"/>
                <a:ea typeface="Arial"/>
                <a:cs typeface="Arial"/>
                <a:sym typeface="Arial"/>
              </a:rPr>
              <a:t>впровадженням</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цифрових</a:t>
            </a:r>
            <a:r>
              <a:rPr lang="ru-RU" sz="1800" b="0" i="0" u="none" strike="noStrike" cap="none" dirty="0">
                <a:solidFill>
                  <a:schemeClr val="lt1"/>
                </a:solidFill>
                <a:latin typeface="Arial"/>
                <a:ea typeface="Arial"/>
                <a:cs typeface="Arial"/>
                <a:sym typeface="Arial"/>
              </a:rPr>
              <a:t> систем у </a:t>
            </a:r>
            <a:r>
              <a:rPr lang="ru-RU" sz="1800" b="0" i="0" u="none" strike="noStrike" cap="none" dirty="0" err="1">
                <a:solidFill>
                  <a:schemeClr val="lt1"/>
                </a:solidFill>
                <a:latin typeface="Arial"/>
                <a:ea typeface="Arial"/>
                <a:cs typeface="Arial"/>
                <a:sym typeface="Arial"/>
              </a:rPr>
              <a:t>авіоніку</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Це</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призвело</a:t>
            </a:r>
            <a:r>
              <a:rPr lang="ru-RU" sz="1800" b="0" i="0" u="none" strike="noStrike" cap="none" dirty="0">
                <a:solidFill>
                  <a:schemeClr val="lt1"/>
                </a:solidFill>
                <a:latin typeface="Arial"/>
                <a:ea typeface="Arial"/>
                <a:cs typeface="Arial"/>
                <a:sym typeface="Arial"/>
              </a:rPr>
              <a:t> до </a:t>
            </a:r>
            <a:r>
              <a:rPr lang="ru-RU" sz="1800" b="0" i="0" u="none" strike="noStrike" cap="none" dirty="0" err="1">
                <a:solidFill>
                  <a:schemeClr val="lt1"/>
                </a:solidFill>
                <a:latin typeface="Arial"/>
                <a:ea typeface="Arial"/>
                <a:cs typeface="Arial"/>
                <a:sym typeface="Arial"/>
              </a:rPr>
              <a:t>заміни</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аналогових</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приладів</a:t>
            </a:r>
            <a:r>
              <a:rPr lang="ru-RU" sz="1800" b="0" i="0" u="none" strike="noStrike" cap="none" dirty="0">
                <a:solidFill>
                  <a:schemeClr val="lt1"/>
                </a:solidFill>
                <a:latin typeface="Arial"/>
                <a:ea typeface="Arial"/>
                <a:cs typeface="Arial"/>
                <a:sym typeface="Arial"/>
              </a:rPr>
              <a:t> на </a:t>
            </a:r>
            <a:r>
              <a:rPr lang="ru-RU" sz="1800" b="0" i="0" u="none" strike="noStrike" cap="none" dirty="0" err="1">
                <a:solidFill>
                  <a:schemeClr val="lt1"/>
                </a:solidFill>
                <a:latin typeface="Arial"/>
                <a:ea typeface="Arial"/>
                <a:cs typeface="Arial"/>
                <a:sym typeface="Arial"/>
              </a:rPr>
              <a:t>цифрові</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дисплеї</a:t>
            </a:r>
            <a:r>
              <a:rPr lang="ru-RU" sz="1800" b="0" i="0" u="none" strike="noStrike" cap="none" dirty="0">
                <a:solidFill>
                  <a:schemeClr val="lt1"/>
                </a:solidFill>
                <a:latin typeface="Arial"/>
                <a:ea typeface="Arial"/>
                <a:cs typeface="Arial"/>
                <a:sym typeface="Arial"/>
              </a:rPr>
              <a:t> та </a:t>
            </a:r>
            <a:r>
              <a:rPr lang="ru-RU" sz="1800" b="0" i="0" u="none" strike="noStrike" cap="none" dirty="0" err="1">
                <a:solidFill>
                  <a:schemeClr val="lt1"/>
                </a:solidFill>
                <a:latin typeface="Arial"/>
                <a:ea typeface="Arial"/>
                <a:cs typeface="Arial"/>
                <a:sym typeface="Arial"/>
              </a:rPr>
              <a:t>електронні</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панелі</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керування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Цифрова</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авіоніка</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дозволяє</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більш</a:t>
            </a:r>
            <a:r>
              <a:rPr lang="ru-RU" sz="1800" b="0" i="0" u="none" strike="noStrike" cap="none" dirty="0">
                <a:solidFill>
                  <a:schemeClr val="lt1"/>
                </a:solidFill>
                <a:latin typeface="Arial"/>
                <a:ea typeface="Arial"/>
                <a:cs typeface="Arial"/>
                <a:sym typeface="Arial"/>
              </a:rPr>
              <a:t> точно </a:t>
            </a:r>
            <a:r>
              <a:rPr lang="ru-RU" sz="1800" b="0" i="0" u="none" strike="noStrike" cap="none" dirty="0" err="1">
                <a:solidFill>
                  <a:schemeClr val="lt1"/>
                </a:solidFill>
                <a:latin typeface="Arial"/>
                <a:ea typeface="Arial"/>
                <a:cs typeface="Arial"/>
                <a:sym typeface="Arial"/>
              </a:rPr>
              <a:t>відображати</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інформацію</a:t>
            </a:r>
            <a:r>
              <a:rPr lang="ru-RU" sz="1800" b="0" i="0" u="none" strike="noStrike" cap="none" dirty="0">
                <a:solidFill>
                  <a:schemeClr val="lt1"/>
                </a:solidFill>
                <a:latin typeface="Arial"/>
                <a:ea typeface="Arial"/>
                <a:cs typeface="Arial"/>
                <a:sym typeface="Arial"/>
              </a:rPr>
              <a:t> та </a:t>
            </a:r>
            <a:r>
              <a:rPr lang="ru-RU" sz="1800" b="0" i="0" u="none" strike="noStrike" cap="none" dirty="0" err="1">
                <a:solidFill>
                  <a:schemeClr val="lt1"/>
                </a:solidFill>
                <a:latin typeface="Arial"/>
                <a:ea typeface="Arial"/>
                <a:cs typeface="Arial"/>
                <a:sym typeface="Arial"/>
              </a:rPr>
              <a:t>забезпечує</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більшу</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автоматизацію</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процесів</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включаючи</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системи</a:t>
            </a:r>
            <a:r>
              <a:rPr lang="ru-RU" sz="1800" b="0" i="0" u="none" strike="noStrike" cap="none" dirty="0">
                <a:solidFill>
                  <a:schemeClr val="lt1"/>
                </a:solidFill>
                <a:latin typeface="Arial"/>
                <a:ea typeface="Arial"/>
                <a:cs typeface="Arial"/>
                <a:sym typeface="Arial"/>
              </a:rPr>
              <a:t> автоматичного </a:t>
            </a:r>
            <a:r>
              <a:rPr lang="ru-RU" sz="1800" b="0" i="0" u="none" strike="noStrike" cap="none" dirty="0" err="1">
                <a:solidFill>
                  <a:schemeClr val="lt1"/>
                </a:solidFill>
                <a:latin typeface="Arial"/>
                <a:ea typeface="Arial"/>
                <a:cs typeface="Arial"/>
                <a:sym typeface="Arial"/>
              </a:rPr>
              <a:t>пілотування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навігації</a:t>
            </a:r>
            <a:r>
              <a:rPr lang="ru-RU" sz="1800" b="0" i="0" u="none" strike="noStrike" cap="none" dirty="0">
                <a:solidFill>
                  <a:schemeClr val="lt1"/>
                </a:solidFill>
                <a:latin typeface="Arial"/>
                <a:ea typeface="Arial"/>
                <a:cs typeface="Arial"/>
                <a:sym typeface="Arial"/>
              </a:rPr>
              <a:t> та контролю </a:t>
            </a:r>
            <a:r>
              <a:rPr lang="ru-RU" sz="1800" dirty="0" err="1">
                <a:solidFill>
                  <a:schemeClr val="lt1"/>
                </a:solidFill>
              </a:rPr>
              <a:t>польотів</a:t>
            </a:r>
            <a:r>
              <a:rPr lang="ru-RU" sz="1800" b="0" i="0" u="none" strike="noStrike" cap="none" dirty="0">
                <a:solidFill>
                  <a:schemeClr val="lt1"/>
                </a:solidFill>
                <a:latin typeface="Arial"/>
                <a:ea typeface="Arial"/>
                <a:cs typeface="Arial"/>
                <a:sym typeface="Arial"/>
              </a:rPr>
              <a:t>.</a:t>
            </a:r>
            <a:endParaRPr dirty="0"/>
          </a:p>
          <a:p>
            <a:pPr marL="0" marR="0" lvl="0" indent="0" algn="just" rtl="0">
              <a:spcBef>
                <a:spcPts val="0"/>
              </a:spcBef>
              <a:spcAft>
                <a:spcPts val="0"/>
              </a:spcAft>
              <a:buNone/>
            </a:pPr>
            <a:endParaRPr sz="1800" b="0" i="0" u="none" strike="noStrike" cap="none" dirty="0">
              <a:solidFill>
                <a:schemeClr val="lt1"/>
              </a:solidFill>
              <a:latin typeface="Arial"/>
              <a:ea typeface="Arial"/>
              <a:cs typeface="Arial"/>
              <a:sym typeface="Arial"/>
            </a:endParaRPr>
          </a:p>
          <a:p>
            <a:pPr marL="0" marR="0" lvl="0" indent="0" algn="just" rtl="0">
              <a:spcBef>
                <a:spcPts val="0"/>
              </a:spcBef>
              <a:spcAft>
                <a:spcPts val="0"/>
              </a:spcAft>
              <a:buNone/>
            </a:pP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Третє</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покоління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авіоніки</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інтегрована</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авіоніка</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Це</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сучасне</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покоління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авіоніки</a:t>
            </a:r>
            <a:r>
              <a:rPr lang="ru-RU" sz="1800" b="0" i="0" u="none" strike="noStrike" cap="none" dirty="0">
                <a:solidFill>
                  <a:schemeClr val="lt1"/>
                </a:solidFill>
                <a:latin typeface="Arial"/>
                <a:ea typeface="Arial"/>
                <a:cs typeface="Arial"/>
                <a:sym typeface="Arial"/>
              </a:rPr>
              <a:t>, яке </a:t>
            </a:r>
            <a:r>
              <a:rPr lang="ru-RU" sz="1800" b="0" i="0" u="none" strike="noStrike" cap="none" dirty="0" err="1">
                <a:solidFill>
                  <a:schemeClr val="lt1"/>
                </a:solidFill>
                <a:latin typeface="Arial"/>
                <a:ea typeface="Arial"/>
                <a:cs typeface="Arial"/>
                <a:sym typeface="Arial"/>
              </a:rPr>
              <a:t>характеризується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інтеграцією</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різних</a:t>
            </a:r>
            <a:r>
              <a:rPr lang="ru-RU" sz="1800" b="0" i="0" u="none" strike="noStrike" cap="none" dirty="0">
                <a:solidFill>
                  <a:schemeClr val="lt1"/>
                </a:solidFill>
                <a:latin typeface="Arial"/>
                <a:ea typeface="Arial"/>
                <a:cs typeface="Arial"/>
                <a:sym typeface="Arial"/>
              </a:rPr>
              <a:t> систем в </a:t>
            </a:r>
            <a:r>
              <a:rPr lang="ru-RU" sz="1800" b="0" i="0" u="none" strike="noStrike" cap="none" dirty="0" err="1">
                <a:solidFill>
                  <a:schemeClr val="lt1"/>
                </a:solidFill>
                <a:latin typeface="Arial"/>
                <a:ea typeface="Arial"/>
                <a:cs typeface="Arial"/>
                <a:sym typeface="Arial"/>
              </a:rPr>
              <a:t>єдину</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комплексну</a:t>
            </a:r>
            <a:r>
              <a:rPr lang="ru-RU" sz="1800" b="0" i="0" u="none" strike="noStrike" cap="none" dirty="0">
                <a:solidFill>
                  <a:schemeClr val="lt1"/>
                </a:solidFill>
                <a:latin typeface="Arial"/>
                <a:ea typeface="Arial"/>
                <a:cs typeface="Arial"/>
                <a:sym typeface="Arial"/>
              </a:rPr>
              <a:t> систему. </a:t>
            </a:r>
            <a:r>
              <a:rPr lang="ru-RU" sz="1800" b="0" i="0" u="none" strike="noStrike" cap="none" dirty="0" err="1">
                <a:solidFill>
                  <a:schemeClr val="lt1"/>
                </a:solidFill>
                <a:latin typeface="Arial"/>
                <a:ea typeface="Arial"/>
                <a:cs typeface="Arial"/>
                <a:sym typeface="Arial"/>
              </a:rPr>
              <a:t>Використовуються</a:t>
            </a:r>
            <a:r>
              <a:rPr lang="ru-RU" sz="1800" b="0" i="0" u="none" strike="noStrike" cap="none" dirty="0">
                <a:solidFill>
                  <a:schemeClr val="lt1"/>
                </a:solidFill>
                <a:latin typeface="Arial"/>
                <a:ea typeface="Arial"/>
                <a:cs typeface="Arial"/>
                <a:sym typeface="Arial"/>
              </a:rPr>
              <a:t> </a:t>
            </a:r>
            <a:r>
              <a:rPr lang="ru-RU" sz="1800" dirty="0" err="1">
                <a:solidFill>
                  <a:schemeClr val="lt1"/>
                </a:solidFill>
              </a:rPr>
              <a:t>мультифункціональні</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дисплеї</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які</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замінюють</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окремі</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прилади</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Інтегрована</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авіоніка</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забезпечує</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спрощення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керування</a:t>
            </a:r>
            <a:r>
              <a:rPr lang="ru-RU" sz="1800" b="0" i="0" u="none" strike="noStrike" cap="none" dirty="0">
                <a:solidFill>
                  <a:schemeClr val="lt1"/>
                </a:solidFill>
                <a:latin typeface="Arial"/>
                <a:ea typeface="Arial"/>
                <a:cs typeface="Arial"/>
                <a:sym typeface="Arial"/>
              </a:rPr>
              <a:t> та </a:t>
            </a:r>
            <a:r>
              <a:rPr lang="ru-RU" sz="1800" b="0" i="0" u="none" strike="noStrike" cap="none" dirty="0" err="1">
                <a:solidFill>
                  <a:schemeClr val="lt1"/>
                </a:solidFill>
                <a:latin typeface="Arial"/>
                <a:ea typeface="Arial"/>
                <a:cs typeface="Arial"/>
                <a:sym typeface="Arial"/>
              </a:rPr>
              <a:t>підвищену</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безпеку</a:t>
            </a:r>
            <a:r>
              <a:rPr lang="ru-RU" sz="1800" b="0" i="0" u="none" strike="noStrike" cap="none" dirty="0">
                <a:solidFill>
                  <a:schemeClr val="lt1"/>
                </a:solidFill>
                <a:latin typeface="Arial"/>
                <a:ea typeface="Arial"/>
                <a:cs typeface="Arial"/>
                <a:sym typeface="Arial"/>
              </a:rPr>
              <a:t>, шляхом </a:t>
            </a:r>
            <a:r>
              <a:rPr lang="ru-RU" sz="1800" b="0" i="0" u="none" strike="noStrike" cap="none" dirty="0" err="1">
                <a:solidFill>
                  <a:schemeClr val="lt1"/>
                </a:solidFill>
                <a:latin typeface="Arial"/>
                <a:ea typeface="Arial"/>
                <a:cs typeface="Arial"/>
                <a:sym typeface="Arial"/>
              </a:rPr>
              <a:t>об'єднання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функцій</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спільного</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використання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даних</a:t>
            </a:r>
            <a:r>
              <a:rPr lang="ru-RU" sz="1800" b="0" i="0" u="none" strike="noStrike" cap="none" dirty="0">
                <a:solidFill>
                  <a:schemeClr val="lt1"/>
                </a:solidFill>
                <a:latin typeface="Arial"/>
                <a:ea typeface="Arial"/>
                <a:cs typeface="Arial"/>
                <a:sym typeface="Arial"/>
              </a:rPr>
              <a:t> та </a:t>
            </a:r>
            <a:r>
              <a:rPr lang="ru-RU" sz="1800" b="0" i="0" u="none" strike="noStrike" cap="none" dirty="0" err="1">
                <a:solidFill>
                  <a:schemeClr val="lt1"/>
                </a:solidFill>
                <a:latin typeface="Arial"/>
                <a:ea typeface="Arial"/>
                <a:cs typeface="Arial"/>
                <a:sym typeface="Arial"/>
              </a:rPr>
              <a:t>зменшення</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кількості</a:t>
            </a:r>
            <a:r>
              <a:rPr lang="ru-RU" sz="1800" b="0" i="0" u="none" strike="noStrike" cap="none" dirty="0">
                <a:solidFill>
                  <a:schemeClr val="lt1"/>
                </a:solidFill>
                <a:latin typeface="Arial"/>
                <a:ea typeface="Arial"/>
                <a:cs typeface="Arial"/>
                <a:sym typeface="Arial"/>
              </a:rPr>
              <a:t> </a:t>
            </a:r>
            <a:r>
              <a:rPr lang="ru-RU" sz="1800" b="0" i="0" u="none" strike="noStrike" cap="none" dirty="0" err="1">
                <a:solidFill>
                  <a:schemeClr val="lt1"/>
                </a:solidFill>
                <a:latin typeface="Arial"/>
                <a:ea typeface="Arial"/>
                <a:cs typeface="Arial"/>
                <a:sym typeface="Arial"/>
              </a:rPr>
              <a:t>проводів</a:t>
            </a:r>
            <a:r>
              <a:rPr lang="ru-RU" sz="1800" b="0" i="0" u="none" strike="noStrike" cap="none" dirty="0">
                <a:solidFill>
                  <a:schemeClr val="lt1"/>
                </a:solidFill>
                <a:latin typeface="Arial"/>
                <a:ea typeface="Arial"/>
                <a:cs typeface="Arial"/>
                <a:sym typeface="Arial"/>
              </a:rPr>
              <a:t> і </a:t>
            </a:r>
            <a:r>
              <a:rPr lang="ru-RU" sz="1800" b="0" i="0" u="none" strike="noStrike" cap="none" dirty="0" err="1">
                <a:solidFill>
                  <a:schemeClr val="lt1"/>
                </a:solidFill>
                <a:latin typeface="Arial"/>
                <a:ea typeface="Arial"/>
                <a:cs typeface="Arial"/>
                <a:sym typeface="Arial"/>
              </a:rPr>
              <a:t>роз'ємів</a:t>
            </a:r>
            <a:r>
              <a:rPr lang="ru-RU" sz="1800" b="0" i="0" u="none" strike="noStrike" cap="none" dirty="0">
                <a:solidFill>
                  <a:schemeClr val="lt1"/>
                </a:solidFill>
                <a:latin typeface="Arial"/>
                <a:ea typeface="Arial"/>
                <a:cs typeface="Arial"/>
                <a:sym typeface="Arial"/>
              </a:rPr>
              <a:t>.</a:t>
            </a:r>
            <a:endParaRPr dirty="0"/>
          </a:p>
        </p:txBody>
      </p:sp>
      <p:pic>
        <p:nvPicPr>
          <p:cNvPr id="252" name="Google Shape;252;p3"/>
          <p:cNvPicPr preferRelativeResize="0"/>
          <p:nvPr/>
        </p:nvPicPr>
        <p:blipFill rotWithShape="1">
          <a:blip r:embed="rId3">
            <a:alphaModFix/>
          </a:blip>
          <a:srcRect/>
          <a:stretch/>
        </p:blipFill>
        <p:spPr>
          <a:xfrm>
            <a:off x="3193364" y="5124871"/>
            <a:ext cx="1318847" cy="1534428"/>
          </a:xfrm>
          <a:prstGeom prst="rect">
            <a:avLst/>
          </a:prstGeom>
          <a:noFill/>
          <a:ln>
            <a:noFill/>
          </a:ln>
        </p:spPr>
      </p:pic>
      <p:pic>
        <p:nvPicPr>
          <p:cNvPr id="253" name="Google Shape;253;p3"/>
          <p:cNvPicPr preferRelativeResize="0"/>
          <p:nvPr/>
        </p:nvPicPr>
        <p:blipFill rotWithShape="1">
          <a:blip r:embed="rId4">
            <a:alphaModFix/>
          </a:blip>
          <a:srcRect/>
          <a:stretch/>
        </p:blipFill>
        <p:spPr>
          <a:xfrm>
            <a:off x="6165732" y="5124871"/>
            <a:ext cx="1514059" cy="1534428"/>
          </a:xfrm>
          <a:prstGeom prst="rect">
            <a:avLst/>
          </a:prstGeom>
          <a:noFill/>
          <a:ln>
            <a:noFill/>
          </a:ln>
        </p:spPr>
      </p:pic>
      <p:pic>
        <p:nvPicPr>
          <p:cNvPr id="254" name="Google Shape;254;p3"/>
          <p:cNvPicPr preferRelativeResize="0"/>
          <p:nvPr/>
        </p:nvPicPr>
        <p:blipFill rotWithShape="1">
          <a:blip r:embed="rId5">
            <a:alphaModFix/>
          </a:blip>
          <a:srcRect/>
          <a:stretch/>
        </p:blipFill>
        <p:spPr>
          <a:xfrm>
            <a:off x="9132558" y="5124872"/>
            <a:ext cx="1976156" cy="1534427"/>
          </a:xfrm>
          <a:prstGeom prst="rect">
            <a:avLst/>
          </a:prstGeom>
          <a:noFill/>
          <a:ln>
            <a:noFill/>
          </a:ln>
        </p:spPr>
      </p:pic>
      <p:sp>
        <p:nvSpPr>
          <p:cNvPr id="255" name="Google Shape;255;p3"/>
          <p:cNvSpPr/>
          <p:nvPr/>
        </p:nvSpPr>
        <p:spPr>
          <a:xfrm>
            <a:off x="4512211" y="5528603"/>
            <a:ext cx="1653521" cy="689317"/>
          </a:xfrm>
          <a:prstGeom prst="rightArrow">
            <a:avLst>
              <a:gd name="adj1" fmla="val 50000"/>
              <a:gd name="adj2" fmla="val 50000"/>
            </a:avLst>
          </a:prstGeom>
          <a:solidFill>
            <a:schemeClr val="accent1"/>
          </a:solidFill>
          <a:ln w="15875" cap="flat" cmpd="sng">
            <a:solidFill>
              <a:srgbClr val="3997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56" name="Google Shape;256;p3"/>
          <p:cNvSpPr/>
          <p:nvPr/>
        </p:nvSpPr>
        <p:spPr>
          <a:xfrm>
            <a:off x="7679791" y="5528604"/>
            <a:ext cx="1452767" cy="689316"/>
          </a:xfrm>
          <a:prstGeom prst="rightArrow">
            <a:avLst>
              <a:gd name="adj1" fmla="val 50000"/>
              <a:gd name="adj2" fmla="val 50000"/>
            </a:avLst>
          </a:prstGeom>
          <a:solidFill>
            <a:schemeClr val="accent1"/>
          </a:solidFill>
          <a:ln w="15875" cap="flat" cmpd="sng">
            <a:solidFill>
              <a:srgbClr val="3997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679FA7-E16E-4EA2-BECF-F8E29FF9406C}"/>
              </a:ext>
            </a:extLst>
          </p:cNvPr>
          <p:cNvSpPr>
            <a:spLocks noGrp="1"/>
          </p:cNvSpPr>
          <p:nvPr>
            <p:ph type="title"/>
          </p:nvPr>
        </p:nvSpPr>
        <p:spPr>
          <a:xfrm>
            <a:off x="1143001" y="224622"/>
            <a:ext cx="9905998" cy="886725"/>
          </a:xfrm>
        </p:spPr>
        <p:txBody>
          <a:bodyPr/>
          <a:lstStyle/>
          <a:p>
            <a:pPr algn="ctr"/>
            <a:r>
              <a:rPr lang="uk-UA" dirty="0"/>
              <a:t>АКТУАЛЬНІСТЬ ТЕМИ</a:t>
            </a:r>
          </a:p>
        </p:txBody>
      </p:sp>
      <p:sp>
        <p:nvSpPr>
          <p:cNvPr id="4" name="TextBox 3">
            <a:extLst>
              <a:ext uri="{FF2B5EF4-FFF2-40B4-BE49-F238E27FC236}">
                <a16:creationId xmlns:a16="http://schemas.microsoft.com/office/drawing/2014/main" id="{2498344E-EB9E-4C52-8F87-13DA8EC828C4}"/>
              </a:ext>
            </a:extLst>
          </p:cNvPr>
          <p:cNvSpPr txBox="1"/>
          <p:nvPr/>
        </p:nvSpPr>
        <p:spPr>
          <a:xfrm>
            <a:off x="436099" y="1223889"/>
            <a:ext cx="11549576" cy="5217326"/>
          </a:xfrm>
          <a:prstGeom prst="rect">
            <a:avLst/>
          </a:prstGeom>
          <a:noFill/>
        </p:spPr>
        <p:txBody>
          <a:bodyPr wrap="square" rtlCol="0">
            <a:spAutoFit/>
          </a:bodyPr>
          <a:lstStyle/>
          <a:p>
            <a:pPr algn="just">
              <a:lnSpc>
                <a:spcPct val="150000"/>
              </a:lnSpc>
            </a:pPr>
            <a:r>
              <a:rPr lang="uk-UA" dirty="0">
                <a:solidFill>
                  <a:schemeClr val="bg1"/>
                </a:solidFill>
              </a:rPr>
              <a:t>	</a:t>
            </a:r>
            <a:r>
              <a:rPr lang="uk-UA" sz="1600" dirty="0">
                <a:solidFill>
                  <a:schemeClr val="bg1"/>
                </a:solidFill>
              </a:rPr>
              <a:t>Авіабудівна промисловість України має повний цикл виробництва літаків різноманітних класів: від легких літальних апаратів до великих пасажирських та транспортних суден. Виключення: виробництво вітчизняного електронного обладнання літаків - </a:t>
            </a:r>
            <a:r>
              <a:rPr lang="uk-UA" sz="1600" dirty="0" err="1">
                <a:solidFill>
                  <a:schemeClr val="bg1"/>
                </a:solidFill>
              </a:rPr>
              <a:t>авіоніки</a:t>
            </a:r>
            <a:r>
              <a:rPr lang="uk-UA" sz="1600" dirty="0">
                <a:solidFill>
                  <a:schemeClr val="bg1"/>
                </a:solidFill>
              </a:rPr>
              <a:t>. Практично на всіх літаках використовувалась </a:t>
            </a:r>
            <a:r>
              <a:rPr lang="uk-UA" sz="1600" dirty="0" err="1">
                <a:solidFill>
                  <a:schemeClr val="bg1"/>
                </a:solidFill>
              </a:rPr>
              <a:t>авіоніка</a:t>
            </a:r>
            <a:r>
              <a:rPr lang="uk-UA" sz="1600" dirty="0">
                <a:solidFill>
                  <a:schemeClr val="bg1"/>
                </a:solidFill>
              </a:rPr>
              <a:t> російського виробництва або імпортне обладнання. Наразі відбувається процес повного заміщення російських компонентів, приладів та систем на обладнання інших виробників. Авіаційне електронне обладнання західного виробництва - якісне та надійне, але широке використання обмежується високою вартістю.</a:t>
            </a:r>
            <a:r>
              <a:rPr lang="en-US" sz="1600" dirty="0">
                <a:solidFill>
                  <a:schemeClr val="bg1"/>
                </a:solidFill>
              </a:rPr>
              <a:t> </a:t>
            </a:r>
            <a:r>
              <a:rPr lang="uk-UA" sz="1600" dirty="0">
                <a:solidFill>
                  <a:schemeClr val="bg1"/>
                </a:solidFill>
              </a:rPr>
              <a:t>Тому існує проблема та важлива задача розвитку вітчизняного </a:t>
            </a:r>
            <a:r>
              <a:rPr lang="uk-UA" sz="1600" dirty="0" err="1">
                <a:solidFill>
                  <a:schemeClr val="bg1"/>
                </a:solidFill>
              </a:rPr>
              <a:t>проєктування</a:t>
            </a:r>
            <a:r>
              <a:rPr lang="uk-UA" sz="1600" dirty="0">
                <a:solidFill>
                  <a:schemeClr val="bg1"/>
                </a:solidFill>
              </a:rPr>
              <a:t> та виробництва </a:t>
            </a:r>
            <a:r>
              <a:rPr lang="uk-UA" sz="1600" dirty="0" err="1">
                <a:solidFill>
                  <a:schemeClr val="bg1"/>
                </a:solidFill>
              </a:rPr>
              <a:t>авіоніки</a:t>
            </a:r>
            <a:r>
              <a:rPr lang="uk-UA" sz="1600" dirty="0">
                <a:solidFill>
                  <a:schemeClr val="bg1"/>
                </a:solidFill>
              </a:rPr>
              <a:t> з використанням сучасних технологій. </a:t>
            </a:r>
            <a:endParaRPr lang="en-US" sz="1600" dirty="0">
              <a:solidFill>
                <a:schemeClr val="bg1"/>
              </a:solidFill>
            </a:endParaRPr>
          </a:p>
          <a:p>
            <a:pPr algn="just">
              <a:lnSpc>
                <a:spcPct val="150000"/>
              </a:lnSpc>
            </a:pPr>
            <a:r>
              <a:rPr lang="en-US" sz="1600" dirty="0">
                <a:solidFill>
                  <a:schemeClr val="bg1"/>
                </a:solidFill>
              </a:rPr>
              <a:t>	</a:t>
            </a:r>
            <a:r>
              <a:rPr lang="uk-UA" sz="1600" dirty="0">
                <a:solidFill>
                  <a:schemeClr val="bg1"/>
                </a:solidFill>
              </a:rPr>
              <a:t>Наразі спостерігається світова тенденція персоналізації характеристик літака відповідно до вимог конкретного замовника. Цей процес відбувається через значний ріст конкуренції між авіабудівниками. По суті кожен літак має індивідуальні характеристики. Персоналізація параметрів літака потребує додаткового часу та коштів на </a:t>
            </a:r>
            <a:r>
              <a:rPr lang="uk-UA" sz="1600" dirty="0" err="1">
                <a:solidFill>
                  <a:schemeClr val="bg1"/>
                </a:solidFill>
              </a:rPr>
              <a:t>проєктування</a:t>
            </a:r>
            <a:r>
              <a:rPr lang="uk-UA" sz="1600" dirty="0">
                <a:solidFill>
                  <a:schemeClr val="bg1"/>
                </a:solidFill>
              </a:rPr>
              <a:t>, виробництво, модернізацію обладнання. Тому виникла проблема розробки сучасних електронних приладів та систем літака (</a:t>
            </a:r>
            <a:r>
              <a:rPr lang="uk-UA" sz="1600" dirty="0" err="1">
                <a:solidFill>
                  <a:schemeClr val="bg1"/>
                </a:solidFill>
              </a:rPr>
              <a:t>авіоніки</a:t>
            </a:r>
            <a:r>
              <a:rPr lang="uk-UA" sz="1600" dirty="0">
                <a:solidFill>
                  <a:schemeClr val="bg1"/>
                </a:solidFill>
              </a:rPr>
              <a:t>) таким чином, щоб </a:t>
            </a:r>
            <a:r>
              <a:rPr lang="uk-UA" sz="1600" dirty="0" err="1">
                <a:solidFill>
                  <a:schemeClr val="bg1"/>
                </a:solidFill>
              </a:rPr>
              <a:t>проєктанти</a:t>
            </a:r>
            <a:r>
              <a:rPr lang="uk-UA" sz="1600" dirty="0">
                <a:solidFill>
                  <a:schemeClr val="bg1"/>
                </a:solidFill>
              </a:rPr>
              <a:t> та виробники літальних суден могли задовольнити персональні потреби замовника у найкоротші терміни та з мінімальними додатковими фінансовими витратами при модернізації наявних літаків.</a:t>
            </a:r>
          </a:p>
        </p:txBody>
      </p:sp>
    </p:spTree>
    <p:extLst>
      <p:ext uri="{BB962C8B-B14F-4D97-AF65-F5344CB8AC3E}">
        <p14:creationId xmlns:p14="http://schemas.microsoft.com/office/powerpoint/2010/main" val="3423475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
          <p:cNvSpPr txBox="1">
            <a:spLocks noGrp="1"/>
          </p:cNvSpPr>
          <p:nvPr>
            <p:ph type="ctrTitle"/>
          </p:nvPr>
        </p:nvSpPr>
        <p:spPr>
          <a:xfrm>
            <a:off x="2045237" y="193896"/>
            <a:ext cx="8791575" cy="104054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Arial"/>
              <a:buNone/>
            </a:pPr>
            <a:r>
              <a:rPr lang="ru-RU">
                <a:latin typeface="Arial"/>
                <a:ea typeface="Arial"/>
                <a:cs typeface="Arial"/>
                <a:sym typeface="Arial"/>
              </a:rPr>
              <a:t>ФУНКЦІЇ ПРИЛАДУ</a:t>
            </a:r>
            <a:endParaRPr/>
          </a:p>
        </p:txBody>
      </p:sp>
      <p:pic>
        <p:nvPicPr>
          <p:cNvPr id="271" name="Google Shape;271;p5"/>
          <p:cNvPicPr preferRelativeResize="0"/>
          <p:nvPr/>
        </p:nvPicPr>
        <p:blipFill rotWithShape="1">
          <a:blip r:embed="rId3">
            <a:alphaModFix/>
          </a:blip>
          <a:srcRect/>
          <a:stretch/>
        </p:blipFill>
        <p:spPr>
          <a:xfrm>
            <a:off x="2677799" y="3888247"/>
            <a:ext cx="1685925" cy="1838325"/>
          </a:xfrm>
          <a:prstGeom prst="rect">
            <a:avLst/>
          </a:prstGeom>
          <a:noFill/>
          <a:ln>
            <a:noFill/>
          </a:ln>
        </p:spPr>
      </p:pic>
      <p:pic>
        <p:nvPicPr>
          <p:cNvPr id="272" name="Google Shape;272;p5"/>
          <p:cNvPicPr preferRelativeResize="0"/>
          <p:nvPr/>
        </p:nvPicPr>
        <p:blipFill rotWithShape="1">
          <a:blip r:embed="rId4">
            <a:alphaModFix/>
          </a:blip>
          <a:srcRect/>
          <a:stretch/>
        </p:blipFill>
        <p:spPr>
          <a:xfrm>
            <a:off x="9819249" y="3103399"/>
            <a:ext cx="1232821" cy="1249406"/>
          </a:xfrm>
          <a:prstGeom prst="rect">
            <a:avLst/>
          </a:prstGeom>
          <a:noFill/>
          <a:ln>
            <a:noFill/>
          </a:ln>
        </p:spPr>
      </p:pic>
      <p:sp>
        <p:nvSpPr>
          <p:cNvPr id="273" name="Google Shape;273;p5"/>
          <p:cNvSpPr txBox="1"/>
          <p:nvPr/>
        </p:nvSpPr>
        <p:spPr>
          <a:xfrm>
            <a:off x="1407511" y="1884780"/>
            <a:ext cx="4435280"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ru-RU" sz="1800" b="0" i="0" u="none" strike="noStrike" cap="none">
                <a:solidFill>
                  <a:schemeClr val="lt1"/>
                </a:solidFill>
                <a:latin typeface="Twentieth Century"/>
                <a:ea typeface="Twentieth Century"/>
                <a:cs typeface="Twentieth Century"/>
                <a:sym typeface="Twentieth Century"/>
              </a:rPr>
              <a:t>	</a:t>
            </a:r>
            <a:r>
              <a:rPr lang="ru-RU" sz="1800" b="0" i="0" u="none" strike="noStrike" cap="none">
                <a:solidFill>
                  <a:schemeClr val="lt1"/>
                </a:solidFill>
                <a:latin typeface="Arial"/>
                <a:ea typeface="Arial"/>
                <a:cs typeface="Arial"/>
                <a:sym typeface="Arial"/>
              </a:rPr>
              <a:t>Авіагоризонт - це прилад у кабіні літака, який надає візуальну інформацію про орієнтацію літака у просторі. Він відображає лінію горизонту, що дозволяє пілоту контролювати кут нахилу та крен літака. </a:t>
            </a:r>
            <a:endParaRPr/>
          </a:p>
        </p:txBody>
      </p:sp>
      <p:sp>
        <p:nvSpPr>
          <p:cNvPr id="274" name="Google Shape;274;p5"/>
          <p:cNvSpPr txBox="1"/>
          <p:nvPr/>
        </p:nvSpPr>
        <p:spPr>
          <a:xfrm>
            <a:off x="6441024" y="1512045"/>
            <a:ext cx="4841265"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ru-RU" sz="1800" b="0" i="0" u="none" strike="noStrike" cap="none">
                <a:solidFill>
                  <a:schemeClr val="lt1"/>
                </a:solidFill>
                <a:latin typeface="Twentieth Century"/>
                <a:ea typeface="Twentieth Century"/>
                <a:cs typeface="Twentieth Century"/>
                <a:sym typeface="Twentieth Century"/>
              </a:rPr>
              <a:t>	</a:t>
            </a:r>
            <a:r>
              <a:rPr lang="ru-RU" sz="1800" b="0" i="0" u="none" strike="noStrike" cap="none">
                <a:solidFill>
                  <a:schemeClr val="lt1"/>
                </a:solidFill>
                <a:latin typeface="Arial"/>
                <a:ea typeface="Arial"/>
                <a:cs typeface="Arial"/>
                <a:sym typeface="Arial"/>
              </a:rPr>
              <a:t>Авіависотометр - це прилад у кабіні літака, який вимірює висоту над рівнем моря. Він використовується для визначення точної висоти польоту та контролювання вертикального руху літака.</a:t>
            </a:r>
            <a:endParaRPr sz="1800" b="0" i="0" u="none" strike="noStrike" cap="none">
              <a:solidFill>
                <a:schemeClr val="lt1"/>
              </a:solidFill>
              <a:latin typeface="Arial"/>
              <a:ea typeface="Arial"/>
              <a:cs typeface="Arial"/>
              <a:sym typeface="Arial"/>
            </a:endParaRPr>
          </a:p>
        </p:txBody>
      </p:sp>
      <p:sp>
        <p:nvSpPr>
          <p:cNvPr id="275" name="Google Shape;275;p5"/>
          <p:cNvSpPr txBox="1"/>
          <p:nvPr/>
        </p:nvSpPr>
        <p:spPr>
          <a:xfrm>
            <a:off x="5560190" y="4851088"/>
            <a:ext cx="4551027"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ru-RU" sz="1800" b="0" i="0" u="none" strike="noStrike" cap="none">
                <a:solidFill>
                  <a:schemeClr val="lt1"/>
                </a:solidFill>
                <a:latin typeface="Arial"/>
                <a:ea typeface="Arial"/>
                <a:cs typeface="Arial"/>
                <a:sym typeface="Arial"/>
              </a:rPr>
              <a:t>	Індикатор вертикальної швидкості - це прилад, який відображає швидкість зміни висоти літака. Він показує, чи літак піднімається, опускається або зберігає стабільну рівновагу по висоті.</a:t>
            </a:r>
            <a:endParaRPr/>
          </a:p>
        </p:txBody>
      </p:sp>
      <p:sp>
        <p:nvSpPr>
          <p:cNvPr id="276" name="Google Shape;276;p5"/>
          <p:cNvSpPr/>
          <p:nvPr/>
        </p:nvSpPr>
        <p:spPr>
          <a:xfrm>
            <a:off x="8131126" y="3128917"/>
            <a:ext cx="491657" cy="1583760"/>
          </a:xfrm>
          <a:prstGeom prst="downArrow">
            <a:avLst>
              <a:gd name="adj1" fmla="val 50000"/>
              <a:gd name="adj2" fmla="val 50000"/>
            </a:avLst>
          </a:prstGeom>
          <a:solidFill>
            <a:schemeClr val="accent1"/>
          </a:solidFill>
          <a:ln w="15875" cap="flat" cmpd="sng">
            <a:solidFill>
              <a:srgbClr val="3997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277" name="Google Shape;277;p5"/>
          <p:cNvPicPr preferRelativeResize="0"/>
          <p:nvPr/>
        </p:nvPicPr>
        <p:blipFill rotWithShape="1">
          <a:blip r:embed="rId5">
            <a:alphaModFix/>
          </a:blip>
          <a:srcRect t="22208" r="56708"/>
          <a:stretch/>
        </p:blipFill>
        <p:spPr>
          <a:xfrm>
            <a:off x="10384094" y="4953330"/>
            <a:ext cx="1319108" cy="13658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
          <p:cNvSpPr txBox="1">
            <a:spLocks noGrp="1"/>
          </p:cNvSpPr>
          <p:nvPr>
            <p:ph type="ctrTitle"/>
          </p:nvPr>
        </p:nvSpPr>
        <p:spPr>
          <a:xfrm>
            <a:off x="1988966" y="0"/>
            <a:ext cx="8791575" cy="104054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Arial"/>
              <a:buNone/>
            </a:pPr>
            <a:r>
              <a:rPr lang="ru-RU">
                <a:latin typeface="Arial"/>
                <a:ea typeface="Arial"/>
                <a:cs typeface="Arial"/>
                <a:sym typeface="Arial"/>
              </a:rPr>
              <a:t>РЕАЛІЗАЦІЯ</a:t>
            </a:r>
            <a:endParaRPr/>
          </a:p>
        </p:txBody>
      </p:sp>
      <p:sp>
        <p:nvSpPr>
          <p:cNvPr id="283" name="Google Shape;283;p6"/>
          <p:cNvSpPr txBox="1"/>
          <p:nvPr/>
        </p:nvSpPr>
        <p:spPr>
          <a:xfrm>
            <a:off x="2164445" y="1181220"/>
            <a:ext cx="8440616"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ru-RU" sz="1800" b="0" i="0" u="none" strike="noStrike" cap="none" dirty="0">
                <a:solidFill>
                  <a:schemeClr val="lt1"/>
                </a:solidFill>
                <a:latin typeface="Twentieth Century"/>
                <a:ea typeface="Twentieth Century"/>
                <a:cs typeface="Twentieth Century"/>
                <a:sym typeface="Twentieth Century"/>
              </a:rPr>
              <a:t>	Для </a:t>
            </a:r>
            <a:r>
              <a:rPr lang="ru-RU" sz="1800" b="0" i="0" u="none" strike="noStrike" cap="none" dirty="0" err="1">
                <a:solidFill>
                  <a:schemeClr val="lt1"/>
                </a:solidFill>
                <a:latin typeface="Twentieth Century"/>
                <a:ea typeface="Twentieth Century"/>
                <a:cs typeface="Twentieth Century"/>
                <a:sym typeface="Twentieth Century"/>
              </a:rPr>
              <a:t>реалізації</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функцій</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приладу</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було</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розроблено</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модульну</a:t>
            </a:r>
            <a:r>
              <a:rPr lang="ru-RU" sz="1800" b="0" i="0" u="none" strike="noStrike" cap="none" dirty="0">
                <a:solidFill>
                  <a:schemeClr val="lt1"/>
                </a:solidFill>
                <a:latin typeface="Twentieth Century"/>
                <a:ea typeface="Twentieth Century"/>
                <a:cs typeface="Twentieth Century"/>
                <a:sym typeface="Twentieth Century"/>
              </a:rPr>
              <a:t> структуру.</a:t>
            </a:r>
            <a:endParaRPr dirty="0"/>
          </a:p>
          <a:p>
            <a:pPr marL="0" marR="0" lvl="0" indent="0" algn="just" rtl="0">
              <a:spcBef>
                <a:spcPts val="0"/>
              </a:spcBef>
              <a:spcAft>
                <a:spcPts val="0"/>
              </a:spcAft>
              <a:buNone/>
            </a:pPr>
            <a:r>
              <a:rPr lang="ru-RU" sz="1800" b="0" i="0" u="none" strike="noStrike" cap="none" dirty="0">
                <a:solidFill>
                  <a:schemeClr val="lt1"/>
                </a:solidFill>
                <a:latin typeface="Twentieth Century"/>
                <a:ea typeface="Twentieth Century"/>
                <a:cs typeface="Twentieth Century"/>
                <a:sym typeface="Twentieth Century"/>
              </a:rPr>
              <a:t>За </a:t>
            </a:r>
            <a:r>
              <a:rPr lang="ru-RU" sz="1800" b="0" i="0" u="none" strike="noStrike" cap="none" dirty="0" err="1">
                <a:solidFill>
                  <a:schemeClr val="lt1"/>
                </a:solidFill>
                <a:latin typeface="Twentieth Century"/>
                <a:ea typeface="Twentieth Century"/>
                <a:cs typeface="Twentieth Century"/>
                <a:sym typeface="Twentieth Century"/>
              </a:rPr>
              <a:t>рахунок</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відокремлення</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постійних</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складових</a:t>
            </a:r>
            <a:r>
              <a:rPr lang="ru-RU" sz="1800" b="0" i="0" u="none" strike="noStrike" cap="none" dirty="0">
                <a:solidFill>
                  <a:schemeClr val="lt1"/>
                </a:solidFill>
                <a:latin typeface="Twentieth Century"/>
                <a:ea typeface="Twentieth Century"/>
                <a:cs typeface="Twentieth Century"/>
                <a:sym typeface="Twentieth Century"/>
              </a:rPr>
              <a:t> та </a:t>
            </a:r>
            <a:r>
              <a:rPr lang="ru-RU" sz="1800" b="0" i="0" u="none" strike="noStrike" cap="none" dirty="0" err="1">
                <a:solidFill>
                  <a:schemeClr val="lt1"/>
                </a:solidFill>
                <a:latin typeface="Twentieth Century"/>
                <a:ea typeface="Twentieth Century"/>
                <a:cs typeface="Twentieth Century"/>
                <a:sym typeface="Twentieth Century"/>
              </a:rPr>
              <a:t>змінних</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вийшло</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досягти</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гнучкості</a:t>
            </a:r>
            <a:r>
              <a:rPr lang="ru-RU" sz="1800" b="0" i="0" u="none" strike="noStrike" cap="none" dirty="0">
                <a:solidFill>
                  <a:schemeClr val="lt1"/>
                </a:solidFill>
                <a:latin typeface="Twentieth Century"/>
                <a:ea typeface="Twentieth Century"/>
                <a:cs typeface="Twentieth Century"/>
                <a:sym typeface="Twentieth Century"/>
              </a:rPr>
              <a:t> </a:t>
            </a:r>
            <a:r>
              <a:rPr lang="ru-RU" sz="1800" b="0" i="0" u="none" strike="noStrike" cap="none" dirty="0" err="1">
                <a:solidFill>
                  <a:schemeClr val="lt1"/>
                </a:solidFill>
                <a:latin typeface="Twentieth Century"/>
                <a:ea typeface="Twentieth Century"/>
                <a:cs typeface="Twentieth Century"/>
                <a:sym typeface="Twentieth Century"/>
              </a:rPr>
              <a:t>архітектури</a:t>
            </a:r>
            <a:endParaRPr dirty="0"/>
          </a:p>
        </p:txBody>
      </p:sp>
      <p:pic>
        <p:nvPicPr>
          <p:cNvPr id="284" name="Google Shape;284;p6"/>
          <p:cNvPicPr preferRelativeResize="0"/>
          <p:nvPr/>
        </p:nvPicPr>
        <p:blipFill rotWithShape="1">
          <a:blip r:embed="rId3">
            <a:alphaModFix/>
          </a:blip>
          <a:srcRect/>
          <a:stretch/>
        </p:blipFill>
        <p:spPr>
          <a:xfrm>
            <a:off x="2434813" y="2508926"/>
            <a:ext cx="7571642" cy="3455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7"/>
          <p:cNvPicPr preferRelativeResize="0"/>
          <p:nvPr/>
        </p:nvPicPr>
        <p:blipFill rotWithShape="1">
          <a:blip r:embed="rId3">
            <a:alphaModFix/>
          </a:blip>
          <a:srcRect/>
          <a:stretch/>
        </p:blipFill>
        <p:spPr>
          <a:xfrm>
            <a:off x="2260167" y="1362374"/>
            <a:ext cx="8249171" cy="5061720"/>
          </a:xfrm>
          <a:prstGeom prst="rect">
            <a:avLst/>
          </a:prstGeom>
          <a:noFill/>
          <a:ln>
            <a:noFill/>
          </a:ln>
        </p:spPr>
      </p:pic>
      <p:sp>
        <p:nvSpPr>
          <p:cNvPr id="290" name="Google Shape;290;p7"/>
          <p:cNvSpPr txBox="1">
            <a:spLocks noGrp="1"/>
          </p:cNvSpPr>
          <p:nvPr>
            <p:ph type="ctrTitle"/>
          </p:nvPr>
        </p:nvSpPr>
        <p:spPr>
          <a:xfrm>
            <a:off x="1988966" y="0"/>
            <a:ext cx="8791575" cy="104054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Arial"/>
              <a:buNone/>
            </a:pPr>
            <a:r>
              <a:rPr lang="ru-RU" dirty="0">
                <a:latin typeface="Arial"/>
                <a:ea typeface="Arial"/>
                <a:cs typeface="Arial"/>
                <a:sym typeface="Arial"/>
              </a:rPr>
              <a:t>ОСНОВНА ПЛАТА ПРИЛАДУ</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6D647AF-15DC-4B35-BE25-E50A8944956A}"/>
              </a:ext>
            </a:extLst>
          </p:cNvPr>
          <p:cNvPicPr>
            <a:picLocks noChangeAspect="1"/>
          </p:cNvPicPr>
          <p:nvPr/>
        </p:nvPicPr>
        <p:blipFill>
          <a:blip r:embed="rId2"/>
          <a:stretch>
            <a:fillRect/>
          </a:stretch>
        </p:blipFill>
        <p:spPr>
          <a:xfrm>
            <a:off x="747026" y="1047090"/>
            <a:ext cx="10697948" cy="5213033"/>
          </a:xfrm>
          <a:prstGeom prst="rect">
            <a:avLst/>
          </a:prstGeom>
        </p:spPr>
      </p:pic>
      <p:sp>
        <p:nvSpPr>
          <p:cNvPr id="6" name="Google Shape;290;p7">
            <a:extLst>
              <a:ext uri="{FF2B5EF4-FFF2-40B4-BE49-F238E27FC236}">
                <a16:creationId xmlns:a16="http://schemas.microsoft.com/office/drawing/2014/main" id="{DFAD0C65-C7D4-4EC8-9508-68E85C849447}"/>
              </a:ext>
            </a:extLst>
          </p:cNvPr>
          <p:cNvSpPr txBox="1">
            <a:spLocks/>
          </p:cNvSpPr>
          <p:nvPr/>
        </p:nvSpPr>
        <p:spPr>
          <a:xfrm>
            <a:off x="1700212" y="0"/>
            <a:ext cx="8791575" cy="886265"/>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800"/>
              <a:buFont typeface="Arial"/>
              <a:buNone/>
            </a:pPr>
            <a:r>
              <a:rPr lang="ru-RU" dirty="0">
                <a:latin typeface="Arial"/>
                <a:ea typeface="Arial"/>
                <a:cs typeface="Arial"/>
                <a:sym typeface="Arial"/>
              </a:rPr>
              <a:t>Е3</a:t>
            </a:r>
            <a:endParaRPr lang="ru-RU" dirty="0"/>
          </a:p>
        </p:txBody>
      </p:sp>
    </p:spTree>
    <p:extLst>
      <p:ext uri="{BB962C8B-B14F-4D97-AF65-F5344CB8AC3E}">
        <p14:creationId xmlns:p14="http://schemas.microsoft.com/office/powerpoint/2010/main" val="4203077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9A785C-CA88-4B94-8127-BA2F5E7D6FFD}"/>
              </a:ext>
            </a:extLst>
          </p:cNvPr>
          <p:cNvSpPr>
            <a:spLocks noGrp="1"/>
          </p:cNvSpPr>
          <p:nvPr>
            <p:ph type="title"/>
          </p:nvPr>
        </p:nvSpPr>
        <p:spPr>
          <a:xfrm>
            <a:off x="1143001" y="154284"/>
            <a:ext cx="9905998" cy="914861"/>
          </a:xfrm>
        </p:spPr>
        <p:txBody>
          <a:bodyPr/>
          <a:lstStyle/>
          <a:p>
            <a:pPr algn="ctr"/>
            <a:r>
              <a:rPr lang="uk-UA" dirty="0"/>
              <a:t>ДП</a:t>
            </a:r>
          </a:p>
        </p:txBody>
      </p:sp>
      <p:pic>
        <p:nvPicPr>
          <p:cNvPr id="4" name="Рисунок 3">
            <a:extLst>
              <a:ext uri="{FF2B5EF4-FFF2-40B4-BE49-F238E27FC236}">
                <a16:creationId xmlns:a16="http://schemas.microsoft.com/office/drawing/2014/main" id="{848F413F-9DAE-4D02-B813-0B313C3BD63D}"/>
              </a:ext>
            </a:extLst>
          </p:cNvPr>
          <p:cNvPicPr>
            <a:picLocks noChangeAspect="1"/>
          </p:cNvPicPr>
          <p:nvPr/>
        </p:nvPicPr>
        <p:blipFill>
          <a:blip r:embed="rId2"/>
          <a:stretch>
            <a:fillRect/>
          </a:stretch>
        </p:blipFill>
        <p:spPr>
          <a:xfrm>
            <a:off x="2261283" y="1069145"/>
            <a:ext cx="7669433" cy="5383235"/>
          </a:xfrm>
          <a:prstGeom prst="rect">
            <a:avLst/>
          </a:prstGeom>
        </p:spPr>
      </p:pic>
    </p:spTree>
    <p:extLst>
      <p:ext uri="{BB962C8B-B14F-4D97-AF65-F5344CB8AC3E}">
        <p14:creationId xmlns:p14="http://schemas.microsoft.com/office/powerpoint/2010/main" val="2452210610"/>
      </p:ext>
    </p:extLst>
  </p:cSld>
  <p:clrMapOvr>
    <a:masterClrMapping/>
  </p:clrMapOvr>
</p:sld>
</file>

<file path=ppt/theme/theme1.xml><?xml version="1.0" encoding="utf-8"?>
<a:theme xmlns:a="http://schemas.openxmlformats.org/drawingml/2006/main" name="Схема">
  <a:themeElements>
    <a:clrScheme name="Схема">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Офіс">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839</Words>
  <Application>Microsoft Office PowerPoint</Application>
  <PresentationFormat>Широкий екран</PresentationFormat>
  <Paragraphs>114</Paragraphs>
  <Slides>29</Slides>
  <Notes>18</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29</vt:i4>
      </vt:variant>
    </vt:vector>
  </HeadingPairs>
  <TitlesOfParts>
    <vt:vector size="34" baseType="lpstr">
      <vt:lpstr>Arial</vt:lpstr>
      <vt:lpstr>Calibri</vt:lpstr>
      <vt:lpstr>Times New Roman</vt:lpstr>
      <vt:lpstr>Twentieth Century</vt:lpstr>
      <vt:lpstr>Схема</vt:lpstr>
      <vt:lpstr>ПРИСТРІЙ ДЛЯ МОНІТОРИНГУ ПОЛЬОТНОЇ ІНФОРМАЦІЇ</vt:lpstr>
      <vt:lpstr>ГАЛУЗЬ ЗАСТОСУВАННЯ</vt:lpstr>
      <vt:lpstr>Презентація PowerPoint</vt:lpstr>
      <vt:lpstr>АКТУАЛЬНІСТЬ ТЕМИ</vt:lpstr>
      <vt:lpstr>ФУНКЦІЇ ПРИЛАДУ</vt:lpstr>
      <vt:lpstr>РЕАЛІЗАЦІЯ</vt:lpstr>
      <vt:lpstr>ОСНОВНА ПЛАТА ПРИЛАДУ</vt:lpstr>
      <vt:lpstr>Презентація PowerPoint</vt:lpstr>
      <vt:lpstr>ДП</vt:lpstr>
      <vt:lpstr>Презентація PowerPoint</vt:lpstr>
      <vt:lpstr>ПЛАТА МОДУЛЬ АВІАГОРИЗОНТ</vt:lpstr>
      <vt:lpstr>Презентація PowerPoint</vt:lpstr>
      <vt:lpstr>ДП</vt:lpstr>
      <vt:lpstr>Презентація PowerPoint</vt:lpstr>
      <vt:lpstr>ПЛАТА МОДУЛЬ ВИСОТОМІР ТА ВЕРТИКАЛЬНА ШВИДКІСТЬ</vt:lpstr>
      <vt:lpstr>Презентація PowerPoint</vt:lpstr>
      <vt:lpstr>ДП</vt:lpstr>
      <vt:lpstr>Презентація PowerPoint</vt:lpstr>
      <vt:lpstr>ІЗОМЕТРИЧНИЙ ВИГЛЯД ДРУКОВАНОЇ ПЛАТИ ОСНОВНА ПЛАТА</vt:lpstr>
      <vt:lpstr>ІЗОМЕТРИЧНИЙ ВИГЛЯД ДРУКОВАНОЇ ПЛАТИ ПЛАТА МОДУЛЬ ВИСОТОМІР ТА ВЕРТИКАЛЬНА ШВИДКІСТЬ</vt:lpstr>
      <vt:lpstr>Презентація PowerPoint</vt:lpstr>
      <vt:lpstr>ПОЧАТКОВЕ ВІКНО ПРИ ЗАВАНТАЖЕННІ ПРИЛАДУ</vt:lpstr>
      <vt:lpstr>Презентація PowerPoint</vt:lpstr>
      <vt:lpstr>Презентація PowerPoint</vt:lpstr>
      <vt:lpstr>Презентація PowerPoint</vt:lpstr>
      <vt:lpstr>ТЕСТУВАННЯ ПРИЛАДУ ДОДАТОК Ґ: АКТ ПОПЕРЕДНІХ ВИПРОБУВАНЬ ДОСЛІДНОГО ЗРАЗКА</vt:lpstr>
      <vt:lpstr>УЧАСТЬ У МІЖНАРОДНІЙ НАУКОВО-ПРАКТИЧНІЙ ІНТЕРНЕТ-КОНФЕРЕНЦІЇ «ІНФОРМАЦІЙНЕ СУСПІЛЬСТВО: ТЕХНОЛОГІЧНІ, ЕКОНОМІЧНІ ТА ТЕХНІЧНІ АСПЕКТИ» (8-9 ЧЕРВНЯ 2023 Р., ВИПУСК 78) ВИ МОЖЕТЕ ПЕРЕГЛЯНУТИ ЇЇ ЗА НАСТУПНИМ ПОСИЛАННЯМ: URL:   HTTP://WWW.KONFERENCIAONLINE.ORG.UA/UA/ARTICLE/ID-1165/</vt:lpstr>
      <vt:lpstr>Презентація PowerPoint</vt:lpstr>
      <vt:lpstr>ДЯКУЮ ЗА УВАГУ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ПРИСТРІЙ ДЛЯ МОНІТОРИНГУ ПОЛЬОТНОЇ ІНФОРМАЦІЇ</dc:title>
  <dc:creator>Yegor Bodak</dc:creator>
  <cp:lastModifiedBy>Yegor Bodak</cp:lastModifiedBy>
  <cp:revision>13</cp:revision>
  <dcterms:created xsi:type="dcterms:W3CDTF">2023-06-17T22:47:10Z</dcterms:created>
  <dcterms:modified xsi:type="dcterms:W3CDTF">2023-06-19T20:21:14Z</dcterms:modified>
</cp:coreProperties>
</file>